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300" r:id="rId4"/>
    <p:sldId id="271" r:id="rId5"/>
    <p:sldId id="270" r:id="rId6"/>
    <p:sldId id="259" r:id="rId7"/>
    <p:sldId id="260" r:id="rId8"/>
    <p:sldId id="272" r:id="rId9"/>
    <p:sldId id="327" r:id="rId10"/>
    <p:sldId id="268" r:id="rId11"/>
    <p:sldId id="263" r:id="rId12"/>
    <p:sldId id="264" r:id="rId13"/>
    <p:sldId id="261" r:id="rId14"/>
    <p:sldId id="324" r:id="rId15"/>
    <p:sldId id="325" r:id="rId16"/>
    <p:sldId id="267" r:id="rId17"/>
    <p:sldId id="273" r:id="rId18"/>
    <p:sldId id="266" r:id="rId19"/>
    <p:sldId id="274" r:id="rId20"/>
    <p:sldId id="275" r:id="rId21"/>
    <p:sldId id="269" r:id="rId22"/>
    <p:sldId id="258" r:id="rId23"/>
    <p:sldId id="32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2284626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28C901-1B49-40FB-9149-9DE6DA0561C5}"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2271212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478558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271319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681909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828C901-1B49-40FB-9149-9DE6DA0561C5}"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2144490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828C901-1B49-40FB-9149-9DE6DA0561C5}" type="datetimeFigureOut">
              <a:rPr lang="en-US" smtClean="0"/>
              <a:t>5/12/2025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229692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672485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0573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054613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28C901-1B49-40FB-9149-9DE6DA0561C5}"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05459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28C901-1B49-40FB-9149-9DE6DA0561C5}"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3927811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28C901-1B49-40FB-9149-9DE6DA0561C5}"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2775644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28C901-1B49-40FB-9149-9DE6DA0561C5}" type="datetimeFigureOut">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2063615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8C901-1B49-40FB-9149-9DE6DA0561C5}" type="datetimeFigureOut">
              <a:rPr lang="en-US" smtClean="0"/>
              <a:t>5/12/2025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232277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28C901-1B49-40FB-9149-9DE6DA0561C5}"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28045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28C901-1B49-40FB-9149-9DE6DA0561C5}"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1EF6B2-7FAA-4CD5-AC94-405C11861D9E}" type="slidenum">
              <a:rPr lang="en-US" smtClean="0"/>
              <a:t>‹#›</a:t>
            </a:fld>
            <a:endParaRPr lang="en-US"/>
          </a:p>
        </p:txBody>
      </p:sp>
    </p:spTree>
    <p:extLst>
      <p:ext uri="{BB962C8B-B14F-4D97-AF65-F5344CB8AC3E}">
        <p14:creationId xmlns:p14="http://schemas.microsoft.com/office/powerpoint/2010/main" val="143937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828C901-1B49-40FB-9149-9DE6DA0561C5}" type="datetimeFigureOut">
              <a:rPr lang="en-US" smtClean="0"/>
              <a:t>5/12/2025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21EF6B2-7FAA-4CD5-AC94-405C11861D9E}" type="slidenum">
              <a:rPr lang="en-US" smtClean="0"/>
              <a:t>‹#›</a:t>
            </a:fld>
            <a:endParaRPr lang="en-US"/>
          </a:p>
        </p:txBody>
      </p:sp>
    </p:spTree>
    <p:extLst>
      <p:ext uri="{BB962C8B-B14F-4D97-AF65-F5344CB8AC3E}">
        <p14:creationId xmlns:p14="http://schemas.microsoft.com/office/powerpoint/2010/main" val="569909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WordArt 2">
            <a:extLst>
              <a:ext uri="{FF2B5EF4-FFF2-40B4-BE49-F238E27FC236}">
                <a16:creationId xmlns:a16="http://schemas.microsoft.com/office/drawing/2014/main" id="{7027BC39-3ED3-0205-8215-CE50D0992E46}"/>
              </a:ext>
            </a:extLst>
          </p:cNvPr>
          <p:cNvSpPr>
            <a:spLocks noChangeArrowheads="1" noChangeShapeType="1" noTextEdit="1"/>
          </p:cNvSpPr>
          <p:nvPr/>
        </p:nvSpPr>
        <p:spPr bwMode="auto">
          <a:xfrm>
            <a:off x="1981201" y="1981200"/>
            <a:ext cx="8467725" cy="3733800"/>
          </a:xfrm>
          <a:prstGeom prst="rect">
            <a:avLst/>
          </a:prstGeom>
        </p:spPr>
        <p:txBody>
          <a:bodyPr wrap="none" fromWordArt="1">
            <a:prstTxWarp prst="textSlantUp">
              <a:avLst>
                <a:gd name="adj" fmla="val 55556"/>
              </a:avLst>
            </a:prstTxWarp>
          </a:bodyPr>
          <a:lstStyle/>
          <a:p>
            <a:pPr algn="ctr"/>
            <a:r>
              <a:rPr lang="en-US" sz="3600" kern="10" dirty="0">
                <a:ln w="57150">
                  <a:solidFill>
                    <a:srgbClr val="003399"/>
                  </a:solidFill>
                  <a:round/>
                  <a:headEnd/>
                  <a:tailEnd/>
                </a:ln>
                <a:solidFill>
                  <a:srgbClr val="FFFF00"/>
                </a:solidFill>
                <a:latin typeface="Albertus Extra Bold"/>
              </a:rPr>
              <a:t>Be proactive</a:t>
            </a:r>
          </a:p>
        </p:txBody>
      </p:sp>
      <p:sp>
        <p:nvSpPr>
          <p:cNvPr id="12291" name="WordArt 3">
            <a:extLst>
              <a:ext uri="{FF2B5EF4-FFF2-40B4-BE49-F238E27FC236}">
                <a16:creationId xmlns:a16="http://schemas.microsoft.com/office/drawing/2014/main" id="{E5A774BC-1766-3837-900C-68BA3CED1F96}"/>
              </a:ext>
            </a:extLst>
          </p:cNvPr>
          <p:cNvSpPr>
            <a:spLocks noChangeArrowheads="1" noChangeShapeType="1" noTextEdit="1"/>
          </p:cNvSpPr>
          <p:nvPr/>
        </p:nvSpPr>
        <p:spPr bwMode="auto">
          <a:xfrm>
            <a:off x="2667001" y="762000"/>
            <a:ext cx="7172325" cy="914400"/>
          </a:xfrm>
          <a:prstGeom prst="rect">
            <a:avLst/>
          </a:prstGeom>
        </p:spPr>
        <p:txBody>
          <a:bodyPr wrap="none" fromWordArt="1">
            <a:prstTxWarp prst="textPlain">
              <a:avLst>
                <a:gd name="adj" fmla="val 50000"/>
              </a:avLst>
            </a:prstTxWarp>
          </a:bodyPr>
          <a:lstStyle/>
          <a:p>
            <a:pPr algn="ctr"/>
            <a:r>
              <a:rPr lang="en-US" sz="3600" kern="10" dirty="0">
                <a:ln w="57150">
                  <a:solidFill>
                    <a:srgbClr val="003399"/>
                  </a:solidFill>
                  <a:round/>
                  <a:headEnd/>
                  <a:tailEnd/>
                </a:ln>
                <a:solidFill>
                  <a:srgbClr val="FFFF00"/>
                </a:solidFill>
                <a:latin typeface="Albertus Extra Bold"/>
              </a:rPr>
              <a:t>The 1st Habit is-</a:t>
            </a:r>
          </a:p>
        </p:txBody>
      </p:sp>
      <p:sp>
        <p:nvSpPr>
          <p:cNvPr id="12292" name="Text Box 4">
            <a:extLst>
              <a:ext uri="{FF2B5EF4-FFF2-40B4-BE49-F238E27FC236}">
                <a16:creationId xmlns:a16="http://schemas.microsoft.com/office/drawing/2014/main" id="{4A631A75-C5CE-D1C0-D3D7-FA173C5DF4F1}"/>
              </a:ext>
            </a:extLst>
          </p:cNvPr>
          <p:cNvSpPr txBox="1">
            <a:spLocks noChangeArrowheads="1"/>
          </p:cNvSpPr>
          <p:nvPr/>
        </p:nvSpPr>
        <p:spPr bwMode="auto">
          <a:xfrm>
            <a:off x="4724401" y="5562601"/>
            <a:ext cx="5184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dirty="0">
                <a:solidFill>
                  <a:srgbClr val="003399"/>
                </a:solidFill>
              </a:rPr>
              <a:t>Principles of Personal Vision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additive="base">
                                        <p:cTn id="7" dur="500" fill="hold"/>
                                        <p:tgtEl>
                                          <p:spTgt spid="12291"/>
                                        </p:tgtEl>
                                        <p:attrNameLst>
                                          <p:attrName>ppt_x</p:attrName>
                                        </p:attrNameLst>
                                      </p:cBhvr>
                                      <p:tavLst>
                                        <p:tav tm="0">
                                          <p:val>
                                            <p:strVal val="#ppt_x"/>
                                          </p:val>
                                        </p:tav>
                                        <p:tav tm="100000">
                                          <p:val>
                                            <p:strVal val="#ppt_x"/>
                                          </p:val>
                                        </p:tav>
                                      </p:tavLst>
                                    </p:anim>
                                    <p:anim calcmode="lin" valueType="num">
                                      <p:cBhvr additive="base">
                                        <p:cTn id="8" dur="500" fill="hold"/>
                                        <p:tgtEl>
                                          <p:spTgt spid="122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0"/>
                                        </p:tgtEl>
                                        <p:attrNameLst>
                                          <p:attrName>style.visibility</p:attrName>
                                        </p:attrNameLst>
                                      </p:cBhvr>
                                      <p:to>
                                        <p:strVal val="visible"/>
                                      </p:to>
                                    </p:set>
                                    <p:anim calcmode="lin" valueType="num">
                                      <p:cBhvr additive="base">
                                        <p:cTn id="13" dur="500" fill="hold"/>
                                        <p:tgtEl>
                                          <p:spTgt spid="12290"/>
                                        </p:tgtEl>
                                        <p:attrNameLst>
                                          <p:attrName>ppt_x</p:attrName>
                                        </p:attrNameLst>
                                      </p:cBhvr>
                                      <p:tavLst>
                                        <p:tav tm="0">
                                          <p:val>
                                            <p:strVal val="#ppt_x"/>
                                          </p:val>
                                        </p:tav>
                                        <p:tav tm="100000">
                                          <p:val>
                                            <p:strVal val="#ppt_x"/>
                                          </p:val>
                                        </p:tav>
                                      </p:tavLst>
                                    </p:anim>
                                    <p:anim calcmode="lin" valueType="num">
                                      <p:cBhvr additive="base">
                                        <p:cTn id="14" dur="500" fill="hold"/>
                                        <p:tgtEl>
                                          <p:spTgt spid="1229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2"/>
                                        </p:tgtEl>
                                        <p:attrNameLst>
                                          <p:attrName>style.visibility</p:attrName>
                                        </p:attrNameLst>
                                      </p:cBhvr>
                                      <p:to>
                                        <p:strVal val="visible"/>
                                      </p:to>
                                    </p:set>
                                    <p:anim calcmode="lin" valueType="num">
                                      <p:cBhvr additive="base">
                                        <p:cTn id="19" dur="500" fill="hold"/>
                                        <p:tgtEl>
                                          <p:spTgt spid="12292"/>
                                        </p:tgtEl>
                                        <p:attrNameLst>
                                          <p:attrName>ppt_x</p:attrName>
                                        </p:attrNameLst>
                                      </p:cBhvr>
                                      <p:tavLst>
                                        <p:tav tm="0">
                                          <p:val>
                                            <p:strVal val="#ppt_x"/>
                                          </p:val>
                                        </p:tav>
                                        <p:tav tm="100000">
                                          <p:val>
                                            <p:strVal val="#ppt_x"/>
                                          </p:val>
                                        </p:tav>
                                      </p:tavLst>
                                    </p:anim>
                                    <p:anim calcmode="lin" valueType="num">
                                      <p:cBhvr additive="base">
                                        <p:cTn id="20" dur="500" fill="hold"/>
                                        <p:tgtEl>
                                          <p:spTgt spid="122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p:bldP spid="1229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C9DDEE5-724E-9BCA-B192-DBA33FF089DF}"/>
              </a:ext>
            </a:extLst>
          </p:cNvPr>
          <p:cNvSpPr>
            <a:spLocks noGrp="1"/>
          </p:cNvSpPr>
          <p:nvPr>
            <p:ph type="subTitle" idx="1"/>
          </p:nvPr>
        </p:nvSpPr>
        <p:spPr>
          <a:xfrm>
            <a:off x="119921" y="-1"/>
            <a:ext cx="12072079" cy="6535711"/>
          </a:xfrm>
        </p:spPr>
        <p:txBody>
          <a:bodyPr>
            <a:noAutofit/>
          </a:bodyPr>
          <a:lstStyle/>
          <a:p>
            <a:pPr marR="0" algn="ctr">
              <a:lnSpc>
                <a:spcPct val="115000"/>
              </a:lnSpc>
              <a:spcAft>
                <a:spcPts val="1000"/>
              </a:spcAft>
            </a:pPr>
            <a:r>
              <a:rPr lang="en-US" sz="2800" b="1" cap="none" dirty="0">
                <a:solidFill>
                  <a:schemeClr val="tx1"/>
                </a:solidFill>
                <a:effectLst/>
                <a:latin typeface="Arial Narrow" panose="020B0606020202030204" pitchFamily="34" charset="0"/>
                <a:ea typeface="Segoe UI Light" panose="020B0502040204020203" pitchFamily="34" charset="0"/>
                <a:cs typeface="Times New Roman" panose="02020603050405020304" pitchFamily="18" charset="0"/>
              </a:rPr>
              <a:t>Which statements are either proactive or reactive</a:t>
            </a:r>
          </a:p>
          <a:p>
            <a:pPr marL="342900" marR="0" lvl="0" indent="-342900">
              <a:lnSpc>
                <a:spcPct val="107000"/>
              </a:lnSpc>
              <a:spcBef>
                <a:spcPts val="0"/>
              </a:spcBef>
              <a:spcAft>
                <a:spcPts val="0"/>
              </a:spcAft>
              <a:buFont typeface="+mj-lt"/>
              <a:buAutoNum type="arabicPeriod"/>
              <a:tabLst>
                <a:tab pos="457200" algn="l"/>
              </a:tabLst>
            </a:pPr>
            <a:r>
              <a:rPr lang="en-US" sz="22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Nowrin</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was new to our office. She walked in with a smile and introduced herself to his colleagues.       </a:t>
            </a:r>
          </a:p>
          <a:p>
            <a:pPr marL="342900" marR="0" lvl="0" indent="-342900">
              <a:lnSpc>
                <a:spcPct val="107000"/>
              </a:lnSpc>
              <a:spcBef>
                <a:spcPts val="0"/>
              </a:spcBef>
              <a:spcAft>
                <a:spcPts val="0"/>
              </a:spcAft>
              <a:buFont typeface="+mj-lt"/>
              <a:buAutoNum type="arabicPeriod"/>
              <a:tabLst>
                <a:tab pos="457200" algn="l"/>
              </a:tabLst>
            </a:pPr>
            <a:r>
              <a:rPr lang="en-US" sz="22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Misu</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was at her sister’s volleyball game. She was bored and sat on the bench looking around for hours.  </a:t>
            </a:r>
          </a:p>
          <a:p>
            <a:pPr marL="342900" marR="0" lvl="0" indent="-342900">
              <a:lnSpc>
                <a:spcPct val="107000"/>
              </a:lnSpc>
              <a:spcBef>
                <a:spcPts val="0"/>
              </a:spcBef>
              <a:spcAft>
                <a:spcPts val="0"/>
              </a:spcAft>
              <a:buFont typeface="+mj-lt"/>
              <a:buAutoNum type="arabicPeriod"/>
              <a:tabLst>
                <a:tab pos="457200" algn="l"/>
              </a:tabLst>
            </a:pP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Rinku was assigned a project on trade loan. He didn’t know anything about trade loan but was willing to research and learn.  </a:t>
            </a:r>
          </a:p>
          <a:p>
            <a:pPr marL="342900" marR="0" lvl="0" indent="-342900">
              <a:lnSpc>
                <a:spcPct val="107000"/>
              </a:lnSpc>
              <a:spcBef>
                <a:spcPts val="0"/>
              </a:spcBef>
              <a:spcAft>
                <a:spcPts val="0"/>
              </a:spcAft>
              <a:buFont typeface="+mj-lt"/>
              <a:buAutoNum type="arabicPeriod"/>
              <a:tabLst>
                <a:tab pos="457200" algn="l"/>
              </a:tabLst>
            </a:pPr>
            <a:r>
              <a:rPr lang="en-US" sz="22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Rehena</a:t>
            </a: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got frustrated with her homework and dropped the paper into a ball.    </a:t>
            </a:r>
          </a:p>
          <a:p>
            <a:pPr marL="342900" marR="0" lvl="0" indent="-342900">
              <a:lnSpc>
                <a:spcPct val="107000"/>
              </a:lnSpc>
              <a:spcBef>
                <a:spcPts val="0"/>
              </a:spcBef>
              <a:spcAft>
                <a:spcPts val="0"/>
              </a:spcAft>
              <a:buFont typeface="+mj-lt"/>
              <a:buAutoNum type="arabicPeriod"/>
              <a:tabLst>
                <a:tab pos="457200" algn="l"/>
              </a:tabLst>
            </a:pP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Mohsin is a newly joined CO who requested his area managers for organizing a staffs’ get together.                </a:t>
            </a:r>
          </a:p>
          <a:p>
            <a:pPr marL="342900" marR="0" lvl="0" indent="-342900">
              <a:lnSpc>
                <a:spcPct val="107000"/>
              </a:lnSpc>
              <a:spcBef>
                <a:spcPts val="0"/>
              </a:spcBef>
              <a:spcAft>
                <a:spcPts val="0"/>
              </a:spcAft>
              <a:buFont typeface="+mj-lt"/>
              <a:buAutoNum type="arabicPeriod"/>
              <a:tabLst>
                <a:tab pos="457200" algn="l"/>
              </a:tabLst>
            </a:pP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Rafiq is a credit officer who always blame members of village organization for their irresponsibility.        </a:t>
            </a:r>
          </a:p>
          <a:p>
            <a:pPr marL="342900" marR="0" lvl="0" indent="-342900">
              <a:lnSpc>
                <a:spcPct val="107000"/>
              </a:lnSpc>
              <a:spcBef>
                <a:spcPts val="0"/>
              </a:spcBef>
              <a:spcAft>
                <a:spcPts val="0"/>
              </a:spcAft>
              <a:buFont typeface="+mj-lt"/>
              <a:buAutoNum type="arabicPeriod"/>
              <a:tabLst>
                <a:tab pos="457200" algn="l"/>
              </a:tabLst>
            </a:pP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Samina was a branch manager who requested her RM to know about the audit report of her branch              </a:t>
            </a:r>
          </a:p>
          <a:p>
            <a:pPr marL="342900" marR="0" lvl="0" indent="-342900">
              <a:lnSpc>
                <a:spcPct val="107000"/>
              </a:lnSpc>
              <a:spcBef>
                <a:spcPts val="0"/>
              </a:spcBef>
              <a:spcAft>
                <a:spcPts val="0"/>
              </a:spcAft>
              <a:buFont typeface="+mj-lt"/>
              <a:buAutoNum type="arabicPeriod"/>
              <a:tabLst>
                <a:tab pos="457200" algn="l"/>
              </a:tabLst>
            </a:pPr>
            <a:r>
              <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Ibrahim, an area manager organized weekly meeting and he was shouting to one of the staff members for insincerity.  </a:t>
            </a:r>
          </a:p>
          <a:p>
            <a:pPr algn="l"/>
            <a:endParaRPr lang="en-US" sz="2400" cap="none"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456601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750760"/>
            <a:ext cx="7772400" cy="560880"/>
          </a:xfrm>
        </p:spPr>
        <p:txBody>
          <a:bodyPr/>
          <a:lstStyle/>
          <a:p>
            <a:pPr algn="ctr"/>
            <a:r>
              <a:rPr lang="en-US" sz="4400" dirty="0">
                <a:latin typeface="Arial Narrow" pitchFamily="34" charset="0"/>
              </a:rPr>
              <a:t>A Circle of Concern </a:t>
            </a:r>
            <a:endParaRPr lang="en-US" sz="4400" dirty="0"/>
          </a:p>
        </p:txBody>
      </p:sp>
      <p:sp>
        <p:nvSpPr>
          <p:cNvPr id="3" name="Subtitle 2"/>
          <p:cNvSpPr>
            <a:spLocks noGrp="1"/>
          </p:cNvSpPr>
          <p:nvPr>
            <p:ph type="subTitle" idx="1"/>
          </p:nvPr>
        </p:nvSpPr>
        <p:spPr>
          <a:xfrm>
            <a:off x="658837" y="1534119"/>
            <a:ext cx="10874325" cy="2661744"/>
          </a:xfrm>
        </p:spPr>
        <p:txBody>
          <a:bodyPr>
            <a:normAutofit/>
          </a:bodyPr>
          <a:lstStyle/>
          <a:p>
            <a:pPr algn="just"/>
            <a:r>
              <a:rPr lang="en-US" sz="4000" cap="none" dirty="0">
                <a:solidFill>
                  <a:schemeClr val="bg1"/>
                </a:solidFill>
                <a:latin typeface="Arial Narrow" pitchFamily="34" charset="0"/>
              </a:rPr>
              <a:t>A circle of concern encompasses the wide range of concerns we have, such as our health, our children, problems at work, the amount of government borrowing, or the social threat</a:t>
            </a:r>
            <a:r>
              <a:rPr lang="en-US" sz="3800" cap="none" dirty="0">
                <a:solidFill>
                  <a:schemeClr val="bg1"/>
                </a:solidFill>
                <a:latin typeface="Arial Narrow" pitchFamily="34"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5197" y="507841"/>
            <a:ext cx="7772400" cy="833203"/>
          </a:xfrm>
        </p:spPr>
        <p:txBody>
          <a:bodyPr/>
          <a:lstStyle/>
          <a:p>
            <a:pPr algn="ctr"/>
            <a:r>
              <a:rPr lang="en-US" sz="4400" dirty="0">
                <a:latin typeface="Arial Narrow" pitchFamily="34" charset="0"/>
              </a:rPr>
              <a:t>A Circle of Influence </a:t>
            </a:r>
            <a:endParaRPr lang="en-US" sz="4400" dirty="0"/>
          </a:p>
        </p:txBody>
      </p:sp>
      <p:sp>
        <p:nvSpPr>
          <p:cNvPr id="3" name="Subtitle 2"/>
          <p:cNvSpPr>
            <a:spLocks noGrp="1"/>
          </p:cNvSpPr>
          <p:nvPr>
            <p:ph type="subTitle" idx="1"/>
          </p:nvPr>
        </p:nvSpPr>
        <p:spPr>
          <a:xfrm>
            <a:off x="665870" y="1341044"/>
            <a:ext cx="10860259" cy="2333469"/>
          </a:xfrm>
        </p:spPr>
        <p:txBody>
          <a:bodyPr>
            <a:normAutofit/>
          </a:bodyPr>
          <a:lstStyle/>
          <a:p>
            <a:pPr algn="just"/>
            <a:r>
              <a:rPr lang="en-US" sz="4000" cap="none" dirty="0">
                <a:solidFill>
                  <a:schemeClr val="bg1"/>
                </a:solidFill>
                <a:latin typeface="Arial Narrow" pitchFamily="34" charset="0"/>
              </a:rPr>
              <a:t>A circle of influence encompasses those concerns that we can do something about. They are concerns that we have some control over.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Image result for circle of concern circle of influence"/>
          <p:cNvPicPr>
            <a:picLocks noChangeAspect="1" noChangeArrowheads="1"/>
          </p:cNvPicPr>
          <p:nvPr/>
        </p:nvPicPr>
        <p:blipFill>
          <a:blip r:embed="rId2"/>
          <a:srcRect/>
          <a:stretch>
            <a:fillRect/>
          </a:stretch>
        </p:blipFill>
        <p:spPr bwMode="auto">
          <a:xfrm>
            <a:off x="1167619" y="914400"/>
            <a:ext cx="9031458" cy="543316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4">
            <a:extLst>
              <a:ext uri="{FF2B5EF4-FFF2-40B4-BE49-F238E27FC236}">
                <a16:creationId xmlns:a16="http://schemas.microsoft.com/office/drawing/2014/main" id="{60E3BC40-070E-6BF1-B9FA-8B05DABD8575}"/>
              </a:ext>
            </a:extLst>
          </p:cNvPr>
          <p:cNvSpPr>
            <a:spLocks noChangeArrowheads="1"/>
          </p:cNvSpPr>
          <p:nvPr/>
        </p:nvSpPr>
        <p:spPr bwMode="auto">
          <a:xfrm>
            <a:off x="3352800" y="1791628"/>
            <a:ext cx="4953000" cy="3161372"/>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dirty="0">
                <a:solidFill>
                  <a:schemeClr val="bg1"/>
                </a:solidFill>
              </a:rPr>
              <a:t>   Circle of Influence </a:t>
            </a:r>
          </a:p>
        </p:txBody>
      </p:sp>
      <p:sp>
        <p:nvSpPr>
          <p:cNvPr id="10243" name="Oval 5">
            <a:extLst>
              <a:ext uri="{FF2B5EF4-FFF2-40B4-BE49-F238E27FC236}">
                <a16:creationId xmlns:a16="http://schemas.microsoft.com/office/drawing/2014/main" id="{755211DA-1F2A-0F9D-4367-10BAC7F47DAE}"/>
              </a:ext>
            </a:extLst>
          </p:cNvPr>
          <p:cNvSpPr>
            <a:spLocks noChangeArrowheads="1"/>
          </p:cNvSpPr>
          <p:nvPr/>
        </p:nvSpPr>
        <p:spPr bwMode="auto">
          <a:xfrm>
            <a:off x="1336431" y="1219200"/>
            <a:ext cx="9537895" cy="4495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4" name="Text Box 7">
            <a:extLst>
              <a:ext uri="{FF2B5EF4-FFF2-40B4-BE49-F238E27FC236}">
                <a16:creationId xmlns:a16="http://schemas.microsoft.com/office/drawing/2014/main" id="{70AF37FE-1875-6E1B-A75F-6ECF518CFC0D}"/>
              </a:ext>
            </a:extLst>
          </p:cNvPr>
          <p:cNvSpPr txBox="1">
            <a:spLocks noChangeArrowheads="1"/>
          </p:cNvSpPr>
          <p:nvPr/>
        </p:nvSpPr>
        <p:spPr bwMode="auto">
          <a:xfrm>
            <a:off x="5089525" y="1258228"/>
            <a:ext cx="199445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dirty="0"/>
              <a:t>Circle of</a:t>
            </a:r>
            <a:r>
              <a:rPr lang="en-US" altLang="en-US" sz="2400" b="1" dirty="0"/>
              <a:t>  </a:t>
            </a:r>
          </a:p>
        </p:txBody>
      </p:sp>
      <p:sp>
        <p:nvSpPr>
          <p:cNvPr id="10245" name="Text Box 8">
            <a:extLst>
              <a:ext uri="{FF2B5EF4-FFF2-40B4-BE49-F238E27FC236}">
                <a16:creationId xmlns:a16="http://schemas.microsoft.com/office/drawing/2014/main" id="{D3DD0216-EF40-13FE-86C5-EE699323F3D1}"/>
              </a:ext>
            </a:extLst>
          </p:cNvPr>
          <p:cNvSpPr txBox="1">
            <a:spLocks noChangeArrowheads="1"/>
          </p:cNvSpPr>
          <p:nvPr/>
        </p:nvSpPr>
        <p:spPr bwMode="auto">
          <a:xfrm>
            <a:off x="5089525" y="4992688"/>
            <a:ext cx="193193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dirty="0"/>
              <a:t>Concern</a:t>
            </a:r>
            <a:r>
              <a:rPr lang="en-US" altLang="en-US" sz="2400" b="1" dirty="0"/>
              <a:t> </a:t>
            </a:r>
          </a:p>
        </p:txBody>
      </p:sp>
      <p:sp>
        <p:nvSpPr>
          <p:cNvPr id="10246" name="Line 9">
            <a:extLst>
              <a:ext uri="{FF2B5EF4-FFF2-40B4-BE49-F238E27FC236}">
                <a16:creationId xmlns:a16="http://schemas.microsoft.com/office/drawing/2014/main" id="{0758F0E7-2144-0906-B697-4CC23F3166DA}"/>
              </a:ext>
            </a:extLst>
          </p:cNvPr>
          <p:cNvSpPr>
            <a:spLocks noChangeShapeType="1"/>
          </p:cNvSpPr>
          <p:nvPr/>
        </p:nvSpPr>
        <p:spPr bwMode="auto">
          <a:xfrm>
            <a:off x="7391399" y="3505200"/>
            <a:ext cx="79599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7" name="Line 10">
            <a:extLst>
              <a:ext uri="{FF2B5EF4-FFF2-40B4-BE49-F238E27FC236}">
                <a16:creationId xmlns:a16="http://schemas.microsoft.com/office/drawing/2014/main" id="{D5EBF0BB-8743-4F1C-CAD1-8A149B653646}"/>
              </a:ext>
            </a:extLst>
          </p:cNvPr>
          <p:cNvSpPr>
            <a:spLocks noChangeShapeType="1"/>
          </p:cNvSpPr>
          <p:nvPr/>
        </p:nvSpPr>
        <p:spPr bwMode="auto">
          <a:xfrm>
            <a:off x="5943600" y="3910818"/>
            <a:ext cx="0" cy="88978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8" name="Line 11">
            <a:extLst>
              <a:ext uri="{FF2B5EF4-FFF2-40B4-BE49-F238E27FC236}">
                <a16:creationId xmlns:a16="http://schemas.microsoft.com/office/drawing/2014/main" id="{41160657-C8AC-2433-BE34-26C8359806AF}"/>
              </a:ext>
            </a:extLst>
          </p:cNvPr>
          <p:cNvSpPr>
            <a:spLocks noChangeShapeType="1"/>
          </p:cNvSpPr>
          <p:nvPr/>
        </p:nvSpPr>
        <p:spPr bwMode="auto">
          <a:xfrm flipH="1">
            <a:off x="3581399" y="3505200"/>
            <a:ext cx="765517"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9" name="Line 12">
            <a:extLst>
              <a:ext uri="{FF2B5EF4-FFF2-40B4-BE49-F238E27FC236}">
                <a16:creationId xmlns:a16="http://schemas.microsoft.com/office/drawing/2014/main" id="{BE1F4C95-3DBA-0111-7C74-B0965B5B65AA}"/>
              </a:ext>
            </a:extLst>
          </p:cNvPr>
          <p:cNvSpPr>
            <a:spLocks noChangeShapeType="1"/>
          </p:cNvSpPr>
          <p:nvPr/>
        </p:nvSpPr>
        <p:spPr bwMode="auto">
          <a:xfrm flipV="1">
            <a:off x="5943600" y="1958314"/>
            <a:ext cx="0" cy="861086"/>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0" name="Text Box 13">
            <a:extLst>
              <a:ext uri="{FF2B5EF4-FFF2-40B4-BE49-F238E27FC236}">
                <a16:creationId xmlns:a16="http://schemas.microsoft.com/office/drawing/2014/main" id="{E28B2A36-11F9-857C-F103-0375C24F43C2}"/>
              </a:ext>
            </a:extLst>
          </p:cNvPr>
          <p:cNvSpPr txBox="1">
            <a:spLocks noChangeArrowheads="1"/>
          </p:cNvSpPr>
          <p:nvPr/>
        </p:nvSpPr>
        <p:spPr bwMode="auto">
          <a:xfrm>
            <a:off x="4253131" y="345197"/>
            <a:ext cx="387798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dirty="0"/>
              <a:t>Proactive Focus </a:t>
            </a:r>
          </a:p>
        </p:txBody>
      </p:sp>
      <p:sp>
        <p:nvSpPr>
          <p:cNvPr id="10251" name="Text Box 14">
            <a:extLst>
              <a:ext uri="{FF2B5EF4-FFF2-40B4-BE49-F238E27FC236}">
                <a16:creationId xmlns:a16="http://schemas.microsoft.com/office/drawing/2014/main" id="{A07A3BAA-2978-B06A-BC24-C7DD6996EA1B}"/>
              </a:ext>
            </a:extLst>
          </p:cNvPr>
          <p:cNvSpPr txBox="1">
            <a:spLocks noChangeArrowheads="1"/>
          </p:cNvSpPr>
          <p:nvPr/>
        </p:nvSpPr>
        <p:spPr bwMode="auto">
          <a:xfrm>
            <a:off x="1495865" y="5867824"/>
            <a:ext cx="961032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dirty="0">
                <a:solidFill>
                  <a:srgbClr val="003399"/>
                </a:solidFill>
              </a:rPr>
              <a:t>Positive Energy Enlarges the Circle of Influence </a:t>
            </a:r>
          </a:p>
        </p:txBody>
      </p:sp>
    </p:spTree>
    <p:extLst>
      <p:ext uri="{BB962C8B-B14F-4D97-AF65-F5344CB8AC3E}">
        <p14:creationId xmlns:p14="http://schemas.microsoft.com/office/powerpoint/2010/main" val="387047856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val 4">
            <a:extLst>
              <a:ext uri="{FF2B5EF4-FFF2-40B4-BE49-F238E27FC236}">
                <a16:creationId xmlns:a16="http://schemas.microsoft.com/office/drawing/2014/main" id="{0E50B4CC-9987-CA69-151A-0D76D6D853EB}"/>
              </a:ext>
            </a:extLst>
          </p:cNvPr>
          <p:cNvSpPr>
            <a:spLocks noChangeArrowheads="1"/>
          </p:cNvSpPr>
          <p:nvPr/>
        </p:nvSpPr>
        <p:spPr bwMode="auto">
          <a:xfrm>
            <a:off x="4420369" y="2119132"/>
            <a:ext cx="3351261" cy="2148068"/>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a:solidFill>
                  <a:schemeClr val="bg1"/>
                </a:solidFill>
              </a:rPr>
              <a:t>Circle of Influence </a:t>
            </a:r>
          </a:p>
        </p:txBody>
      </p:sp>
      <p:sp>
        <p:nvSpPr>
          <p:cNvPr id="11267" name="Oval 5">
            <a:extLst>
              <a:ext uri="{FF2B5EF4-FFF2-40B4-BE49-F238E27FC236}">
                <a16:creationId xmlns:a16="http://schemas.microsoft.com/office/drawing/2014/main" id="{7AF44B6C-4CDE-22A7-1B6E-2EFC0BA6C3D4}"/>
              </a:ext>
            </a:extLst>
          </p:cNvPr>
          <p:cNvSpPr>
            <a:spLocks noChangeArrowheads="1"/>
          </p:cNvSpPr>
          <p:nvPr/>
        </p:nvSpPr>
        <p:spPr bwMode="auto">
          <a:xfrm>
            <a:off x="1913207" y="1204914"/>
            <a:ext cx="8384344" cy="390048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8" name="Text Box 7">
            <a:extLst>
              <a:ext uri="{FF2B5EF4-FFF2-40B4-BE49-F238E27FC236}">
                <a16:creationId xmlns:a16="http://schemas.microsoft.com/office/drawing/2014/main" id="{FDB71650-62BA-1EF2-8262-64CDD1191351}"/>
              </a:ext>
            </a:extLst>
          </p:cNvPr>
          <p:cNvSpPr txBox="1">
            <a:spLocks noChangeArrowheads="1"/>
          </p:cNvSpPr>
          <p:nvPr/>
        </p:nvSpPr>
        <p:spPr bwMode="auto">
          <a:xfrm>
            <a:off x="4646467" y="1490990"/>
            <a:ext cx="328006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t>Circle of Concern</a:t>
            </a:r>
            <a:r>
              <a:rPr lang="en-US" altLang="en-US" sz="2800" dirty="0"/>
              <a:t> </a:t>
            </a:r>
          </a:p>
        </p:txBody>
      </p:sp>
      <p:sp>
        <p:nvSpPr>
          <p:cNvPr id="11269" name="Line 8">
            <a:extLst>
              <a:ext uri="{FF2B5EF4-FFF2-40B4-BE49-F238E27FC236}">
                <a16:creationId xmlns:a16="http://schemas.microsoft.com/office/drawing/2014/main" id="{56084E0D-D473-8B03-4556-07EC2A2BB59F}"/>
              </a:ext>
            </a:extLst>
          </p:cNvPr>
          <p:cNvSpPr>
            <a:spLocks noChangeShapeType="1"/>
          </p:cNvSpPr>
          <p:nvPr/>
        </p:nvSpPr>
        <p:spPr bwMode="auto">
          <a:xfrm flipH="1" flipV="1">
            <a:off x="7652825" y="3868615"/>
            <a:ext cx="1109406" cy="64165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0" name="Line 9">
            <a:extLst>
              <a:ext uri="{FF2B5EF4-FFF2-40B4-BE49-F238E27FC236}">
                <a16:creationId xmlns:a16="http://schemas.microsoft.com/office/drawing/2014/main" id="{C4F01084-2387-99DF-A60C-B9287C1C3E3C}"/>
              </a:ext>
            </a:extLst>
          </p:cNvPr>
          <p:cNvSpPr>
            <a:spLocks noChangeShapeType="1"/>
          </p:cNvSpPr>
          <p:nvPr/>
        </p:nvSpPr>
        <p:spPr bwMode="auto">
          <a:xfrm flipH="1">
            <a:off x="7844496" y="2119131"/>
            <a:ext cx="1374935" cy="471669"/>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1" name="Line 10">
            <a:extLst>
              <a:ext uri="{FF2B5EF4-FFF2-40B4-BE49-F238E27FC236}">
                <a16:creationId xmlns:a16="http://schemas.microsoft.com/office/drawing/2014/main" id="{64AA53F3-A0A4-D2E1-4881-9DC33D341692}"/>
              </a:ext>
            </a:extLst>
          </p:cNvPr>
          <p:cNvSpPr>
            <a:spLocks noChangeShapeType="1"/>
          </p:cNvSpPr>
          <p:nvPr/>
        </p:nvSpPr>
        <p:spPr bwMode="auto">
          <a:xfrm flipV="1">
            <a:off x="3356903" y="4038600"/>
            <a:ext cx="99060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2" name="Line 11">
            <a:extLst>
              <a:ext uri="{FF2B5EF4-FFF2-40B4-BE49-F238E27FC236}">
                <a16:creationId xmlns:a16="http://schemas.microsoft.com/office/drawing/2014/main" id="{E02AA609-A666-146F-690B-2A30F96D4CE3}"/>
              </a:ext>
            </a:extLst>
          </p:cNvPr>
          <p:cNvSpPr>
            <a:spLocks noChangeShapeType="1"/>
          </p:cNvSpPr>
          <p:nvPr/>
        </p:nvSpPr>
        <p:spPr bwMode="auto">
          <a:xfrm>
            <a:off x="3433103" y="1928632"/>
            <a:ext cx="838200" cy="381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73" name="Text Box 12">
            <a:extLst>
              <a:ext uri="{FF2B5EF4-FFF2-40B4-BE49-F238E27FC236}">
                <a16:creationId xmlns:a16="http://schemas.microsoft.com/office/drawing/2014/main" id="{8C9DA458-FB35-B83E-E265-A215CF43BC7D}"/>
              </a:ext>
            </a:extLst>
          </p:cNvPr>
          <p:cNvSpPr txBox="1">
            <a:spLocks noChangeArrowheads="1"/>
          </p:cNvSpPr>
          <p:nvPr/>
        </p:nvSpPr>
        <p:spPr bwMode="auto">
          <a:xfrm>
            <a:off x="4686300" y="280988"/>
            <a:ext cx="369844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dirty="0"/>
              <a:t>Reactive Focus </a:t>
            </a:r>
          </a:p>
        </p:txBody>
      </p:sp>
      <p:sp>
        <p:nvSpPr>
          <p:cNvPr id="11274" name="Text Box 13">
            <a:extLst>
              <a:ext uri="{FF2B5EF4-FFF2-40B4-BE49-F238E27FC236}">
                <a16:creationId xmlns:a16="http://schemas.microsoft.com/office/drawing/2014/main" id="{2D0ECD58-98B8-B0CF-396E-034AEC7F5AB3}"/>
              </a:ext>
            </a:extLst>
          </p:cNvPr>
          <p:cNvSpPr txBox="1">
            <a:spLocks noChangeArrowheads="1"/>
          </p:cNvSpPr>
          <p:nvPr/>
        </p:nvSpPr>
        <p:spPr bwMode="auto">
          <a:xfrm>
            <a:off x="1412631" y="5593481"/>
            <a:ext cx="958627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200" b="1" dirty="0">
                <a:solidFill>
                  <a:srgbClr val="003399"/>
                </a:solidFill>
              </a:rPr>
              <a:t>Negative Energy reduces the Circle of Influence</a:t>
            </a:r>
            <a:r>
              <a:rPr lang="en-US" altLang="en-US" sz="3200" dirty="0">
                <a:solidFill>
                  <a:srgbClr val="003399"/>
                </a:solidFill>
              </a:rPr>
              <a:t> </a:t>
            </a:r>
          </a:p>
        </p:txBody>
      </p:sp>
    </p:spTree>
    <p:extLst>
      <p:ext uri="{BB962C8B-B14F-4D97-AF65-F5344CB8AC3E}">
        <p14:creationId xmlns:p14="http://schemas.microsoft.com/office/powerpoint/2010/main" val="233942516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ircle of influence and concern"/>
          <p:cNvPicPr>
            <a:picLocks noChangeAspect="1" noChangeArrowheads="1"/>
          </p:cNvPicPr>
          <p:nvPr/>
        </p:nvPicPr>
        <p:blipFill>
          <a:blip r:embed="rId2"/>
          <a:srcRect/>
          <a:stretch>
            <a:fillRect/>
          </a:stretch>
        </p:blipFill>
        <p:spPr bwMode="auto">
          <a:xfrm>
            <a:off x="464234" y="1083212"/>
            <a:ext cx="11099409" cy="523318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8620D7E-BC4F-773C-52FA-A8964D9809C2}"/>
              </a:ext>
            </a:extLst>
          </p:cNvPr>
          <p:cNvGraphicFramePr>
            <a:graphicFrameLocks noGrp="1"/>
          </p:cNvGraphicFramePr>
          <p:nvPr>
            <p:extLst>
              <p:ext uri="{D42A27DB-BD31-4B8C-83A1-F6EECF244321}">
                <p14:modId xmlns:p14="http://schemas.microsoft.com/office/powerpoint/2010/main" val="2273007276"/>
              </p:ext>
            </p:extLst>
          </p:nvPr>
        </p:nvGraphicFramePr>
        <p:xfrm>
          <a:off x="1079292" y="2241042"/>
          <a:ext cx="9308892" cy="4158744"/>
        </p:xfrm>
        <a:graphic>
          <a:graphicData uri="http://schemas.openxmlformats.org/drawingml/2006/table">
            <a:tbl>
              <a:tblPr firstRow="1" firstCol="1" bandRow="1"/>
              <a:tblGrid>
                <a:gridCol w="3235533">
                  <a:extLst>
                    <a:ext uri="{9D8B030D-6E8A-4147-A177-3AD203B41FA5}">
                      <a16:colId xmlns:a16="http://schemas.microsoft.com/office/drawing/2014/main" val="3741477850"/>
                    </a:ext>
                  </a:extLst>
                </a:gridCol>
                <a:gridCol w="1187450">
                  <a:extLst>
                    <a:ext uri="{9D8B030D-6E8A-4147-A177-3AD203B41FA5}">
                      <a16:colId xmlns:a16="http://schemas.microsoft.com/office/drawing/2014/main" val="3895579695"/>
                    </a:ext>
                  </a:extLst>
                </a:gridCol>
                <a:gridCol w="1707994">
                  <a:extLst>
                    <a:ext uri="{9D8B030D-6E8A-4147-A177-3AD203B41FA5}">
                      <a16:colId xmlns:a16="http://schemas.microsoft.com/office/drawing/2014/main" val="2060715822"/>
                    </a:ext>
                  </a:extLst>
                </a:gridCol>
                <a:gridCol w="2353456">
                  <a:extLst>
                    <a:ext uri="{9D8B030D-6E8A-4147-A177-3AD203B41FA5}">
                      <a16:colId xmlns:a16="http://schemas.microsoft.com/office/drawing/2014/main" val="2476122639"/>
                    </a:ext>
                  </a:extLst>
                </a:gridCol>
                <a:gridCol w="824459">
                  <a:extLst>
                    <a:ext uri="{9D8B030D-6E8A-4147-A177-3AD203B41FA5}">
                      <a16:colId xmlns:a16="http://schemas.microsoft.com/office/drawing/2014/main" val="2650264271"/>
                    </a:ext>
                  </a:extLst>
                </a:gridCol>
              </a:tblGrid>
              <a:tr h="0">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Proactive Issue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Time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Process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Expected results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p>
                      <a:pPr marL="0" marR="0" algn="ctr">
                        <a:lnSpc>
                          <a:spcPct val="115000"/>
                        </a:lnSpc>
                        <a:spcAft>
                          <a:spcPts val="800"/>
                        </a:spcAft>
                        <a:buNone/>
                      </a:pPr>
                      <a:endParaRPr lang="en-US" sz="2800" kern="1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21100379"/>
                  </a:ext>
                </a:extLst>
              </a:tr>
              <a:tr h="0">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p>
                      <a:pPr marL="0" marR="0" algn="ctr">
                        <a:lnSpc>
                          <a:spcPct val="115000"/>
                        </a:lnSpc>
                        <a:spcAft>
                          <a:spcPts val="800"/>
                        </a:spcAft>
                        <a:buNone/>
                      </a:pPr>
                      <a:endParaRPr lang="en-US" sz="2800" kern="1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935579"/>
                  </a:ext>
                </a:extLst>
              </a:tr>
              <a:tr h="0">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endParaRPr lang="en-US" sz="2800" kern="100" dirty="0">
                        <a:effectLst/>
                        <a:latin typeface="Arial Narrow" panose="020B0606020202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4579871"/>
                  </a:ext>
                </a:extLst>
              </a:tr>
              <a:tr h="0">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r>
                        <a:rPr lang="en-US" sz="2800" kern="10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Aft>
                          <a:spcPts val="800"/>
                        </a:spcAft>
                        <a:buNone/>
                      </a:pPr>
                      <a:endParaRPr lang="en-US" sz="2800" kern="100" dirty="0">
                        <a:effectLst/>
                        <a:latin typeface="Arial Narrow" panose="020B0606020202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5764974"/>
                  </a:ext>
                </a:extLst>
              </a:tr>
            </a:tbl>
          </a:graphicData>
        </a:graphic>
      </p:graphicFrame>
      <p:sp>
        <p:nvSpPr>
          <p:cNvPr id="3" name="Rectangle 2">
            <a:extLst>
              <a:ext uri="{FF2B5EF4-FFF2-40B4-BE49-F238E27FC236}">
                <a16:creationId xmlns:a16="http://schemas.microsoft.com/office/drawing/2014/main" id="{D3F465D7-EF91-2D36-CA6C-5B9D5A1E940D}"/>
              </a:ext>
            </a:extLst>
          </p:cNvPr>
          <p:cNvSpPr/>
          <p:nvPr/>
        </p:nvSpPr>
        <p:spPr>
          <a:xfrm>
            <a:off x="1034321" y="644577"/>
            <a:ext cx="9383843" cy="13191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R="0" lvl="0" algn="ctr">
              <a:lnSpc>
                <a:spcPct val="115000"/>
              </a:lnSpc>
              <a:spcAft>
                <a:spcPts val="800"/>
              </a:spcAft>
            </a:pPr>
            <a:r>
              <a:rPr lang="en-US" sz="3200" kern="100" dirty="0">
                <a:effectLst/>
                <a:latin typeface="Arial Narrow" panose="020B0606020202030204" pitchFamily="34" charset="0"/>
                <a:ea typeface="Calibri" panose="020F0502020204030204" pitchFamily="34" charset="0"/>
                <a:cs typeface="Times New Roman" panose="02020603050405020304" pitchFamily="18" charset="0"/>
              </a:rPr>
              <a:t>PROACTIVE ACTIVITIES OF MANAGERS OF MICROFINANCE PROGRAM</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1201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87180"/>
            <a:ext cx="7772400" cy="929390"/>
          </a:xfrm>
          <a:solidFill>
            <a:schemeClr val="accent2"/>
          </a:solidFill>
        </p:spPr>
        <p:txBody>
          <a:bodyPr>
            <a:normAutofit fontScale="90000"/>
          </a:bodyPr>
          <a:lstStyle/>
          <a:p>
            <a:pPr algn="ctr"/>
            <a:br>
              <a:rPr lang="en-US" dirty="0">
                <a:latin typeface="Arial Narrow" panose="020B0606020202030204" pitchFamily="34" charset="0"/>
              </a:rPr>
            </a:br>
            <a:br>
              <a:rPr lang="en-US" dirty="0">
                <a:latin typeface="Arial Narrow" panose="020B0606020202030204" pitchFamily="34" charset="0"/>
              </a:rPr>
            </a:br>
            <a:r>
              <a:rPr lang="en-US" dirty="0">
                <a:latin typeface="Arial Narrow" panose="020B0606020202030204" pitchFamily="34" charset="0"/>
              </a:rPr>
              <a:t>Exercise on language</a:t>
            </a:r>
          </a:p>
        </p:txBody>
      </p:sp>
      <p:sp>
        <p:nvSpPr>
          <p:cNvPr id="3" name="Subtitle 2"/>
          <p:cNvSpPr>
            <a:spLocks noGrp="1"/>
          </p:cNvSpPr>
          <p:nvPr>
            <p:ph type="subTitle" idx="1"/>
          </p:nvPr>
        </p:nvSpPr>
        <p:spPr>
          <a:xfrm>
            <a:off x="494674" y="1828799"/>
            <a:ext cx="5096657" cy="4676932"/>
          </a:xfrm>
        </p:spPr>
        <p:txBody>
          <a:bodyPr>
            <a:normAutofit/>
          </a:bodyPr>
          <a:lstStyle/>
          <a:p>
            <a:pPr marL="0" marR="0">
              <a:buNone/>
            </a:pPr>
            <a:r>
              <a:rPr lang="en-US" sz="2800" i="1" cap="none" dirty="0">
                <a:solidFill>
                  <a:schemeClr val="bg1"/>
                </a:solidFill>
                <a:effectLst/>
                <a:latin typeface="Arial Narrow" panose="020B0606020202030204" pitchFamily="34" charset="0"/>
                <a:ea typeface="Times New Roman" panose="02020603050405020304" pitchFamily="18" charset="0"/>
              </a:rPr>
              <a:t>Reactive language</a:t>
            </a:r>
            <a:endParaRPr lang="en-US" sz="2800" i="1" cap="none" dirty="0">
              <a:solidFill>
                <a:schemeClr val="bg1"/>
              </a:solidFill>
              <a:latin typeface="Arial Narrow" panose="020B0606020202030204" pitchFamily="34" charset="0"/>
              <a:ea typeface="Times New Roman" panose="02020603050405020304" pitchFamily="18" charset="0"/>
            </a:endParaRPr>
          </a:p>
          <a:p>
            <a:pPr marL="45720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I can’t</a:t>
            </a:r>
          </a:p>
          <a:p>
            <a:pPr marL="457200" marR="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There’s nothing I can do</a:t>
            </a:r>
          </a:p>
          <a:p>
            <a:pPr marL="457200" marR="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He makes me so mad</a:t>
            </a:r>
          </a:p>
          <a:p>
            <a:pPr marL="457200" marR="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That’s just the way I am</a:t>
            </a:r>
          </a:p>
          <a:p>
            <a:pPr marL="457200" marR="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I have to do that</a:t>
            </a:r>
          </a:p>
          <a:p>
            <a:pPr marL="457200" marR="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They will never allow that.</a:t>
            </a:r>
          </a:p>
          <a:p>
            <a:pPr marL="457200" marR="0" indent="-457200" algn="l">
              <a:buFont typeface="Courier New" panose="02070309020205020404" pitchFamily="49" charset="0"/>
              <a:buChar char="o"/>
            </a:pPr>
            <a:r>
              <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I can’t</a:t>
            </a:r>
            <a:endParaRPr lang="en-US" sz="2800" cap="none" dirty="0">
              <a:solidFill>
                <a:schemeClr val="bg1"/>
              </a:solidFill>
              <a:latin typeface="Arial Narrow" panose="020B0606020202030204" pitchFamily="34" charset="0"/>
              <a:ea typeface="Segoe UI Light" panose="020B0502040204020203" pitchFamily="34" charset="0"/>
              <a:cs typeface="Times New Roman" panose="02020603050405020304" pitchFamily="18" charset="0"/>
            </a:endParaRPr>
          </a:p>
          <a:p>
            <a:pPr marL="457200" marR="0" indent="-457200" algn="l">
              <a:buFont typeface="Courier New" panose="02070309020205020404" pitchFamily="49" charset="0"/>
              <a:buChar char="o"/>
            </a:pPr>
            <a:endParaRPr lang="en-US" sz="28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6AC65C34-3BAF-A880-92E2-EA01D7845DD2}"/>
              </a:ext>
            </a:extLst>
          </p:cNvPr>
          <p:cNvSpPr/>
          <p:nvPr/>
        </p:nvSpPr>
        <p:spPr>
          <a:xfrm>
            <a:off x="5801193" y="1588957"/>
            <a:ext cx="5726241" cy="478186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457200" indent="-457200">
              <a:lnSpc>
                <a:spcPct val="115000"/>
              </a:lnSpc>
              <a:spcAft>
                <a:spcPts val="1000"/>
              </a:spcAft>
              <a:buFont typeface="Courier New" panose="02070309020205020404" pitchFamily="49" charset="0"/>
              <a:buChar char="o"/>
            </a:pPr>
            <a:endParaRPr lang="en-US" sz="2800" dirty="0">
              <a:latin typeface="Arial Narrow" panose="020B0606020202030204" pitchFamily="34" charset="0"/>
              <a:ea typeface="Segoe UI Light" panose="020B0502040204020203" pitchFamily="34" charset="0"/>
              <a:cs typeface="Times New Roman" panose="02020603050405020304" pitchFamily="18" charset="0"/>
            </a:endParaRPr>
          </a:p>
          <a:p>
            <a:pPr marL="457200" indent="-457200">
              <a:lnSpc>
                <a:spcPct val="115000"/>
              </a:lnSpc>
              <a:spcAft>
                <a:spcPts val="1000"/>
              </a:spcAft>
              <a:buFont typeface="Courier New" panose="02070309020205020404" pitchFamily="49" charset="0"/>
              <a:buChar char="o"/>
            </a:pPr>
            <a:endParaRPr lang="en-US" sz="2800" i="1" dirty="0">
              <a:solidFill>
                <a:srgbClr val="FF0000"/>
              </a:solidFill>
              <a:latin typeface="Arial Narrow" panose="020B0606020202030204" pitchFamily="34" charset="0"/>
              <a:ea typeface="Segoe UI Light" panose="020B0502040204020203" pitchFamily="34" charset="0"/>
              <a:cs typeface="Times New Roman" panose="02020603050405020304" pitchFamily="18" charset="0"/>
            </a:endParaRPr>
          </a:p>
          <a:p>
            <a:pPr>
              <a:lnSpc>
                <a:spcPct val="115000"/>
              </a:lnSpc>
              <a:spcAft>
                <a:spcPts val="1000"/>
              </a:spcAft>
            </a:pPr>
            <a:r>
              <a:rPr lang="en-US" sz="2800" i="1" dirty="0">
                <a:solidFill>
                  <a:srgbClr val="FF0000"/>
                </a:solidFill>
                <a:latin typeface="Arial Narrow" panose="020B0606020202030204" pitchFamily="34" charset="0"/>
                <a:ea typeface="Segoe UI Light" panose="020B0502040204020203" pitchFamily="34" charset="0"/>
                <a:cs typeface="Times New Roman" panose="02020603050405020304" pitchFamily="18" charset="0"/>
              </a:rPr>
              <a:t>Proactive language</a:t>
            </a:r>
          </a:p>
          <a:p>
            <a:pPr marL="457200" indent="-457200">
              <a:lnSpc>
                <a:spcPct val="115000"/>
              </a:lnSpc>
              <a:spcAft>
                <a:spcPts val="1000"/>
              </a:spcAft>
              <a:buFont typeface="Courier New" panose="02070309020205020404" pitchFamily="49" charset="0"/>
              <a:buChar char="o"/>
            </a:pPr>
            <a:r>
              <a:rPr lang="en-US" sz="2800" dirty="0">
                <a:effectLst/>
                <a:latin typeface="Arial Narrow" panose="020B0606020202030204" pitchFamily="34" charset="0"/>
                <a:ea typeface="Calibri" panose="020F0502020204030204" pitchFamily="34" charset="0"/>
                <a:cs typeface="Times New Roman" panose="02020603050405020304" pitchFamily="18" charset="0"/>
              </a:rPr>
              <a:t>“I can” or “I will,” </a:t>
            </a:r>
          </a:p>
          <a:p>
            <a:pPr marL="457200" indent="-457200">
              <a:lnSpc>
                <a:spcPct val="115000"/>
              </a:lnSpc>
              <a:spcAft>
                <a:spcPts val="1000"/>
              </a:spcAft>
              <a:buFont typeface="Courier New" panose="02070309020205020404" pitchFamily="49" charset="0"/>
              <a:buChar char="o"/>
            </a:pPr>
            <a:r>
              <a:rPr lang="en-US" sz="2800" dirty="0">
                <a:latin typeface="Arial Narrow" panose="020B0606020202030204" pitchFamily="34" charset="0"/>
                <a:ea typeface="Segoe UI Light" panose="020B0502040204020203" pitchFamily="34" charset="0"/>
                <a:cs typeface="Times New Roman" panose="02020603050405020304" pitchFamily="18" charset="0"/>
              </a:rPr>
              <a:t>Let’s look at the alternatives</a:t>
            </a:r>
          </a:p>
          <a:p>
            <a:pPr marL="457200" indent="-457200">
              <a:lnSpc>
                <a:spcPct val="115000"/>
              </a:lnSpc>
              <a:spcAft>
                <a:spcPts val="1000"/>
              </a:spcAft>
              <a:buFont typeface="Courier New" panose="02070309020205020404" pitchFamily="49" charset="0"/>
              <a:buChar char="o"/>
            </a:pPr>
            <a:r>
              <a:rPr lang="en-US" sz="2800" dirty="0">
                <a:latin typeface="Arial Narrow" panose="020B0606020202030204" pitchFamily="34" charset="0"/>
                <a:ea typeface="Segoe UI Light" panose="020B0502040204020203" pitchFamily="34" charset="0"/>
                <a:cs typeface="Times New Roman" panose="02020603050405020304" pitchFamily="18" charset="0"/>
              </a:rPr>
              <a:t>I control my own feelings</a:t>
            </a:r>
          </a:p>
          <a:p>
            <a:pPr marL="457200" indent="-457200">
              <a:lnSpc>
                <a:spcPct val="115000"/>
              </a:lnSpc>
              <a:spcAft>
                <a:spcPts val="1000"/>
              </a:spcAft>
              <a:buFont typeface="Courier New" panose="02070309020205020404" pitchFamily="49" charset="0"/>
              <a:buChar char="o"/>
            </a:pPr>
            <a:r>
              <a:rPr lang="en-US" sz="2800" dirty="0">
                <a:latin typeface="Arial Narrow" panose="020B0606020202030204" pitchFamily="34" charset="0"/>
                <a:ea typeface="Segoe UI Light" panose="020B0502040204020203" pitchFamily="34" charset="0"/>
                <a:cs typeface="Times New Roman" panose="02020603050405020304" pitchFamily="18" charset="0"/>
              </a:rPr>
              <a:t>I can choose a different approach</a:t>
            </a:r>
          </a:p>
          <a:p>
            <a:pPr marL="457200" indent="-457200">
              <a:lnSpc>
                <a:spcPct val="115000"/>
              </a:lnSpc>
              <a:spcAft>
                <a:spcPts val="1000"/>
              </a:spcAft>
              <a:buFont typeface="Courier New" panose="02070309020205020404" pitchFamily="49" charset="0"/>
              <a:buChar char="o"/>
            </a:pPr>
            <a:r>
              <a:rPr lang="en-US" sz="2800" dirty="0">
                <a:latin typeface="Arial Narrow" panose="020B0606020202030204" pitchFamily="34" charset="0"/>
                <a:ea typeface="Segoe UI Light" panose="020B0502040204020203" pitchFamily="34" charset="0"/>
                <a:cs typeface="Times New Roman" panose="02020603050405020304" pitchFamily="18" charset="0"/>
              </a:rPr>
              <a:t>I will choose an appropriate approach</a:t>
            </a:r>
          </a:p>
          <a:p>
            <a:pPr marL="457200" indent="-457200">
              <a:lnSpc>
                <a:spcPct val="115000"/>
              </a:lnSpc>
              <a:spcAft>
                <a:spcPts val="1000"/>
              </a:spcAft>
              <a:buFont typeface="Courier New" panose="02070309020205020404" pitchFamily="49" charset="0"/>
              <a:buChar char="o"/>
            </a:pPr>
            <a:r>
              <a:rPr lang="en-US" sz="2800" dirty="0">
                <a:effectLst/>
                <a:latin typeface="Arial Narrow" panose="020B0606020202030204" pitchFamily="34" charset="0"/>
                <a:ea typeface="Segoe UI Light" panose="020B0502040204020203" pitchFamily="34" charset="0"/>
                <a:cs typeface="Times New Roman" panose="02020603050405020304" pitchFamily="18" charset="0"/>
              </a:rPr>
              <a:t>I choose</a:t>
            </a:r>
          </a:p>
          <a:p>
            <a:pPr marL="457200" indent="-457200">
              <a:lnSpc>
                <a:spcPct val="115000"/>
              </a:lnSpc>
              <a:spcAft>
                <a:spcPts val="1000"/>
              </a:spcAft>
              <a:buFont typeface="Courier New" panose="02070309020205020404" pitchFamily="49" charset="0"/>
              <a:buChar char="o"/>
            </a:pPr>
            <a:r>
              <a:rPr lang="en-US" sz="2800" dirty="0">
                <a:effectLst/>
                <a:latin typeface="Arial Narrow" panose="020B0606020202030204" pitchFamily="34" charset="0"/>
                <a:ea typeface="Segoe UI Light" panose="020B0502040204020203" pitchFamily="34" charset="0"/>
                <a:cs typeface="Times New Roman" panose="02020603050405020304" pitchFamily="18" charset="0"/>
              </a:rPr>
              <a:t>I prefer.</a:t>
            </a:r>
          </a:p>
          <a:p>
            <a:pPr marL="457200" indent="-457200">
              <a:lnSpc>
                <a:spcPct val="115000"/>
              </a:lnSpc>
              <a:spcAft>
                <a:spcPts val="1000"/>
              </a:spcAft>
              <a:buFont typeface="Courier New" panose="02070309020205020404" pitchFamily="49" charset="0"/>
              <a:buChar char="o"/>
            </a:pPr>
            <a:endParaRPr lang="en-US" sz="2800" dirty="0">
              <a:latin typeface="Arial Narrow" panose="020B0606020202030204" pitchFamily="34" charset="0"/>
              <a:ea typeface="Segoe UI Light" panose="020B0502040204020203" pitchFamily="34" charset="0"/>
              <a:cs typeface="Times New Roman" panose="02020603050405020304" pitchFamily="18" charset="0"/>
            </a:endParaRPr>
          </a:p>
          <a:p>
            <a:pPr algn="ctr"/>
            <a:endParaRPr lang="en-US" sz="2800" dirty="0">
              <a:latin typeface="Arial Narrow" panose="020B0606020202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0D54E-96D7-0396-9469-C1B6F68D1F0D}"/>
              </a:ext>
            </a:extLst>
          </p:cNvPr>
          <p:cNvSpPr>
            <a:spLocks noGrp="1"/>
          </p:cNvSpPr>
          <p:nvPr>
            <p:ph type="ctrTitle"/>
          </p:nvPr>
        </p:nvSpPr>
        <p:spPr>
          <a:xfrm>
            <a:off x="1524000" y="839450"/>
            <a:ext cx="8825658" cy="2393944"/>
          </a:xfrm>
          <a:solidFill>
            <a:srgbClr val="FF00FF"/>
          </a:solidFill>
        </p:spPr>
        <p:txBody>
          <a:bodyPr>
            <a:normAutofit/>
          </a:bodyPr>
          <a:lstStyle/>
          <a:p>
            <a:pPr algn="ctr"/>
            <a:r>
              <a:rPr lang="en-US" sz="4800" dirty="0">
                <a:solidFill>
                  <a:schemeClr val="tx1"/>
                </a:solidFill>
                <a:latin typeface="Arial Narrow" panose="020B0606020202030204" pitchFamily="34" charset="0"/>
              </a:rPr>
              <a:t>Language of PROACTIVE and </a:t>
            </a:r>
            <a:r>
              <a:rPr lang="en-US" sz="4800" i="1" dirty="0">
                <a:solidFill>
                  <a:schemeClr val="tx1"/>
                </a:solidFill>
                <a:latin typeface="Arial Narrow" panose="020B0606020202030204" pitchFamily="34" charset="0"/>
              </a:rPr>
              <a:t>REACTIVE</a:t>
            </a:r>
            <a:r>
              <a:rPr lang="en-US" sz="4800" dirty="0">
                <a:solidFill>
                  <a:schemeClr val="tx1"/>
                </a:solidFill>
                <a:latin typeface="Arial Narrow" panose="020B0606020202030204" pitchFamily="34" charset="0"/>
              </a:rPr>
              <a:t> Managers of Microfinance</a:t>
            </a:r>
            <a:br>
              <a:rPr lang="en-US" sz="4800" dirty="0">
                <a:solidFill>
                  <a:schemeClr val="tx1"/>
                </a:solidFill>
                <a:latin typeface="Arial Narrow" panose="020B0606020202030204" pitchFamily="34" charset="0"/>
              </a:rPr>
            </a:br>
            <a:endParaRPr lang="en-US" sz="4800" dirty="0">
              <a:solidFill>
                <a:schemeClr val="tx1"/>
              </a:solidFill>
              <a:latin typeface="Arial Narrow" panose="020B0606020202030204" pitchFamily="34" charset="0"/>
            </a:endParaRPr>
          </a:p>
        </p:txBody>
      </p:sp>
      <p:sp>
        <p:nvSpPr>
          <p:cNvPr id="3" name="Subtitle 2">
            <a:extLst>
              <a:ext uri="{FF2B5EF4-FFF2-40B4-BE49-F238E27FC236}">
                <a16:creationId xmlns:a16="http://schemas.microsoft.com/office/drawing/2014/main" id="{BDDE0517-D5D7-529D-795A-03245E9AFA96}"/>
              </a:ext>
            </a:extLst>
          </p:cNvPr>
          <p:cNvSpPr>
            <a:spLocks noGrp="1"/>
          </p:cNvSpPr>
          <p:nvPr>
            <p:ph type="subTitle" idx="1"/>
          </p:nvPr>
        </p:nvSpPr>
        <p:spPr>
          <a:xfrm>
            <a:off x="1524000" y="3972392"/>
            <a:ext cx="9144000" cy="1285407"/>
          </a:xfrm>
        </p:spPr>
        <p:txBody>
          <a:bodyPr>
            <a:normAutofit/>
          </a:bodyPr>
          <a:lstStyle/>
          <a:p>
            <a:pPr algn="ctr"/>
            <a:r>
              <a:rPr lang="en-US" sz="4000" dirty="0">
                <a:solidFill>
                  <a:schemeClr val="bg1"/>
                </a:solidFill>
                <a:latin typeface="Arial Narrow" panose="020B0606020202030204" pitchFamily="34" charset="0"/>
              </a:rPr>
              <a:t>Group exercise</a:t>
            </a:r>
          </a:p>
        </p:txBody>
      </p:sp>
    </p:spTree>
    <p:extLst>
      <p:ext uri="{BB962C8B-B14F-4D97-AF65-F5344CB8AC3E}">
        <p14:creationId xmlns:p14="http://schemas.microsoft.com/office/powerpoint/2010/main" val="245866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54808-BFA0-737D-846C-BD3F2BA54025}"/>
              </a:ext>
            </a:extLst>
          </p:cNvPr>
          <p:cNvSpPr>
            <a:spLocks noGrp="1"/>
          </p:cNvSpPr>
          <p:nvPr>
            <p:ph type="ctrTitle"/>
          </p:nvPr>
        </p:nvSpPr>
        <p:spPr>
          <a:xfrm>
            <a:off x="1101969" y="461182"/>
            <a:ext cx="9144000" cy="1051211"/>
          </a:xfrm>
        </p:spPr>
        <p:txBody>
          <a:bodyPr/>
          <a:lstStyle/>
          <a:p>
            <a:r>
              <a:rPr lang="en-US" b="0" dirty="0">
                <a:solidFill>
                  <a:schemeClr val="bg1"/>
                </a:solidFill>
                <a:effectLst/>
                <a:latin typeface="Arial Narrow" panose="020B0606020202030204" pitchFamily="34" charset="0"/>
              </a:rPr>
              <a:t>Habit 1: Be Proactive </a:t>
            </a:r>
            <a:endParaRPr lang="en-US" dirty="0">
              <a:solidFill>
                <a:schemeClr val="bg1"/>
              </a:solidFill>
              <a:latin typeface="Arial Narrow" panose="020B0606020202030204" pitchFamily="34" charset="0"/>
            </a:endParaRPr>
          </a:p>
        </p:txBody>
      </p:sp>
      <p:sp>
        <p:nvSpPr>
          <p:cNvPr id="3" name="Subtitle 2">
            <a:extLst>
              <a:ext uri="{FF2B5EF4-FFF2-40B4-BE49-F238E27FC236}">
                <a16:creationId xmlns:a16="http://schemas.microsoft.com/office/drawing/2014/main" id="{D90C6FD6-BE84-1F7E-01B6-559F78E1ADD8}"/>
              </a:ext>
            </a:extLst>
          </p:cNvPr>
          <p:cNvSpPr>
            <a:spLocks noGrp="1"/>
          </p:cNvSpPr>
          <p:nvPr>
            <p:ph type="subTitle" idx="1"/>
          </p:nvPr>
        </p:nvSpPr>
        <p:spPr>
          <a:xfrm>
            <a:off x="731520" y="1512393"/>
            <a:ext cx="10705514" cy="4649256"/>
          </a:xfrm>
        </p:spPr>
        <p:txBody>
          <a:bodyPr>
            <a:normAutofit lnSpcReduction="10000"/>
          </a:bodyPr>
          <a:lstStyle/>
          <a:p>
            <a:pPr algn="just">
              <a:lnSpc>
                <a:spcPct val="110000"/>
              </a:lnSpc>
            </a:pPr>
            <a:r>
              <a:rPr lang="en-US" sz="4800" b="0" i="1" cap="none" dirty="0">
                <a:solidFill>
                  <a:schemeClr val="bg1"/>
                </a:solidFill>
                <a:effectLst/>
                <a:latin typeface="Arial Narrow" panose="020B0606020202030204" pitchFamily="34" charset="0"/>
              </a:rPr>
              <a:t>Be proactive</a:t>
            </a:r>
            <a:r>
              <a:rPr lang="en-US" sz="4800" b="0" i="0" cap="none" dirty="0">
                <a:solidFill>
                  <a:schemeClr val="bg1"/>
                </a:solidFill>
                <a:effectLst/>
                <a:latin typeface="Arial Narrow" panose="020B0606020202030204" pitchFamily="34" charset="0"/>
              </a:rPr>
              <a:t> is about taking responsibility for one’s own life. Proactive people don’t blame parents, circumstances, or conditions for their behavior. Instead, they choose to focus on areas of life that lie within their circle of influence.</a:t>
            </a:r>
          </a:p>
          <a:p>
            <a:pPr algn="just">
              <a:lnSpc>
                <a:spcPct val="150000"/>
              </a:lnSpc>
            </a:pPr>
            <a:endParaRPr lang="en-US" sz="3200" cap="none"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58417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EF9A5-5B2D-9D42-2057-F59AA4CB47FD}"/>
              </a:ext>
            </a:extLst>
          </p:cNvPr>
          <p:cNvSpPr>
            <a:spLocks noGrp="1"/>
          </p:cNvSpPr>
          <p:nvPr>
            <p:ph type="ctrTitle"/>
          </p:nvPr>
        </p:nvSpPr>
        <p:spPr>
          <a:xfrm>
            <a:off x="1524000" y="698082"/>
            <a:ext cx="9144000" cy="793094"/>
          </a:xfrm>
        </p:spPr>
        <p:txBody>
          <a:bodyPr>
            <a:normAutofit fontScale="90000"/>
          </a:bodyPr>
          <a:lstStyle/>
          <a:p>
            <a:pPr algn="ctr"/>
            <a:r>
              <a:rPr lang="en-US" sz="3600" b="1" dirty="0">
                <a:latin typeface="Arial Narrow" panose="020B0606020202030204" pitchFamily="34" charset="0"/>
                <a:ea typeface="Calibri" panose="020F0502020204030204" pitchFamily="34" charset="0"/>
                <a:cs typeface="Times New Roman" panose="02020603050405020304" pitchFamily="18" charset="0"/>
              </a:rPr>
              <a:t>A</a:t>
            </a:r>
            <a:r>
              <a:rPr lang="en-US" sz="3600" b="1" dirty="0">
                <a:effectLst/>
                <a:latin typeface="Arial Narrow" panose="020B0606020202030204" pitchFamily="34" charset="0"/>
                <a:ea typeface="Calibri" panose="020F0502020204030204" pitchFamily="34" charset="0"/>
                <a:cs typeface="Times New Roman" panose="02020603050405020304" pitchFamily="18" charset="0"/>
              </a:rPr>
              <a:t>ctions you can take to develop Habit 1</a:t>
            </a:r>
            <a:br>
              <a:rPr lang="en-US" sz="3600" b="1" dirty="0">
                <a:effectLst/>
                <a:latin typeface="Arial Narrow" panose="020B0606020202030204" pitchFamily="34" charset="0"/>
                <a:ea typeface="Calibri" panose="020F0502020204030204" pitchFamily="34" charset="0"/>
                <a:cs typeface="Times New Roman" panose="02020603050405020304" pitchFamily="18" charset="0"/>
              </a:rPr>
            </a:br>
            <a:endParaRPr lang="en-US" sz="3600" dirty="0"/>
          </a:p>
        </p:txBody>
      </p:sp>
      <p:sp>
        <p:nvSpPr>
          <p:cNvPr id="3" name="Subtitle 2">
            <a:extLst>
              <a:ext uri="{FF2B5EF4-FFF2-40B4-BE49-F238E27FC236}">
                <a16:creationId xmlns:a16="http://schemas.microsoft.com/office/drawing/2014/main" id="{60659C69-B95F-DE23-275D-B580148C3862}"/>
              </a:ext>
            </a:extLst>
          </p:cNvPr>
          <p:cNvSpPr>
            <a:spLocks noGrp="1"/>
          </p:cNvSpPr>
          <p:nvPr>
            <p:ph type="subTitle" idx="1"/>
          </p:nvPr>
        </p:nvSpPr>
        <p:spPr>
          <a:xfrm>
            <a:off x="524655" y="1181686"/>
            <a:ext cx="11047751" cy="4978233"/>
          </a:xfrm>
        </p:spPr>
        <p:txBody>
          <a:bodyPr>
            <a:noAutofit/>
          </a:bodyPr>
          <a:lstStyle/>
          <a:p>
            <a:pPr marL="285750" indent="-285750" algn="l">
              <a:buFont typeface="Courier New" panose="02070309020205020404" pitchFamily="49" charset="0"/>
              <a:buChar char="o"/>
            </a:pPr>
            <a:r>
              <a:rPr lang="en-US" sz="3400" cap="none"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Embrace responsibility for your choices and actions. Refrain from pointing fingers at others or external circumstances for your problems. </a:t>
            </a:r>
          </a:p>
          <a:p>
            <a:pPr marL="285750" indent="-285750" algn="l">
              <a:buFont typeface="Courier New" panose="02070309020205020404" pitchFamily="49" charset="0"/>
              <a:buChar char="o"/>
            </a:pPr>
            <a:r>
              <a:rPr lang="en-US" sz="3400" cap="none"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Foster a proactive mindset. Concentrate on what you can control and influence, rather than what you cannot</a:t>
            </a:r>
          </a:p>
          <a:p>
            <a:pPr marL="285750" indent="-285750" algn="l">
              <a:buFont typeface="Courier New" panose="02070309020205020404" pitchFamily="49" charset="0"/>
              <a:buChar char="o"/>
            </a:pPr>
            <a:r>
              <a:rPr lang="en-US" sz="3400" cap="none"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Cultivate self-awareness. Stay attuned to your thoughts, emotions, and behaviors. </a:t>
            </a:r>
            <a:endParaRPr lang="en-US" sz="3400" cap="none"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a:p>
            <a:pPr marL="285750" indent="-285750" algn="l">
              <a:buFont typeface="Courier New" panose="02070309020205020404" pitchFamily="49" charset="0"/>
              <a:buChar char="o"/>
            </a:pPr>
            <a:r>
              <a:rPr lang="en-US" sz="3400" cap="none"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Establish goals and devise plans</a:t>
            </a:r>
          </a:p>
          <a:p>
            <a:pPr marL="285750" indent="-285750" algn="l">
              <a:buFont typeface="Courier New" panose="02070309020205020404" pitchFamily="49" charset="0"/>
              <a:buChar char="o"/>
            </a:pPr>
            <a:r>
              <a:rPr lang="en-US" sz="3400" cap="none"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Practice gratitude</a:t>
            </a:r>
            <a:endParaRPr lang="en-US" sz="3400" cap="none" dirty="0">
              <a:solidFill>
                <a:schemeClr val="bg1"/>
              </a:solidFill>
            </a:endParaRPr>
          </a:p>
        </p:txBody>
      </p:sp>
    </p:spTree>
    <p:extLst>
      <p:ext uri="{BB962C8B-B14F-4D97-AF65-F5344CB8AC3E}">
        <p14:creationId xmlns:p14="http://schemas.microsoft.com/office/powerpoint/2010/main" val="410573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C23B6-8D79-6F91-A1C8-E691B74C9BF8}"/>
              </a:ext>
            </a:extLst>
          </p:cNvPr>
          <p:cNvSpPr>
            <a:spLocks noGrp="1"/>
          </p:cNvSpPr>
          <p:nvPr>
            <p:ph type="ctrTitle"/>
          </p:nvPr>
        </p:nvSpPr>
        <p:spPr>
          <a:xfrm>
            <a:off x="1524000" y="817616"/>
            <a:ext cx="9144000" cy="766398"/>
          </a:xfrm>
        </p:spPr>
        <p:txBody>
          <a:bodyPr>
            <a:noAutofit/>
          </a:bodyPr>
          <a:lstStyle/>
          <a:p>
            <a:pPr algn="ctr"/>
            <a:r>
              <a:rPr lang="en-US" sz="4400" dirty="0">
                <a:latin typeface="Arial Narrow" panose="020B0606020202030204" pitchFamily="34" charset="0"/>
              </a:rPr>
              <a:t>Exercise</a:t>
            </a:r>
          </a:p>
        </p:txBody>
      </p:sp>
      <p:sp>
        <p:nvSpPr>
          <p:cNvPr id="3" name="Subtitle 2">
            <a:extLst>
              <a:ext uri="{FF2B5EF4-FFF2-40B4-BE49-F238E27FC236}">
                <a16:creationId xmlns:a16="http://schemas.microsoft.com/office/drawing/2014/main" id="{F778FF9C-80A7-B08E-AFBE-FCF12B185CC9}"/>
              </a:ext>
            </a:extLst>
          </p:cNvPr>
          <p:cNvSpPr>
            <a:spLocks noGrp="1"/>
          </p:cNvSpPr>
          <p:nvPr>
            <p:ph type="subTitle" idx="1"/>
          </p:nvPr>
        </p:nvSpPr>
        <p:spPr>
          <a:xfrm>
            <a:off x="1524000" y="2339117"/>
            <a:ext cx="9144000" cy="1655762"/>
          </a:xfrm>
          <a:solidFill>
            <a:schemeClr val="accent2"/>
          </a:solidFill>
        </p:spPr>
        <p:txBody>
          <a:bodyPr>
            <a:normAutofit/>
          </a:bodyPr>
          <a:lstStyle/>
          <a:p>
            <a:endParaRPr lang="en-US" sz="36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a:p>
            <a:r>
              <a:rPr lang="en-US" sz="36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EXERCISE: WATER BOTTLE AND SODA BOTTLE </a:t>
            </a:r>
            <a:endParaRPr lang="en-US" sz="44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993801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7ADF485-97FE-C5EA-3522-31BAC275F269}"/>
              </a:ext>
            </a:extLst>
          </p:cNvPr>
          <p:cNvPicPr>
            <a:picLocks noChangeAspect="1"/>
          </p:cNvPicPr>
          <p:nvPr/>
        </p:nvPicPr>
        <p:blipFill>
          <a:blip r:embed="rId2"/>
          <a:stretch>
            <a:fillRect/>
          </a:stretch>
        </p:blipFill>
        <p:spPr>
          <a:xfrm>
            <a:off x="1237957" y="0"/>
            <a:ext cx="8961120" cy="6857999"/>
          </a:xfrm>
          <a:prstGeom prst="rect">
            <a:avLst/>
          </a:prstGeom>
        </p:spPr>
      </p:pic>
    </p:spTree>
    <p:extLst>
      <p:ext uri="{BB962C8B-B14F-4D97-AF65-F5344CB8AC3E}">
        <p14:creationId xmlns:p14="http://schemas.microsoft.com/office/powerpoint/2010/main" val="440897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E964C63-91B2-263F-F399-3FBA383C1F0D}"/>
              </a:ext>
            </a:extLst>
          </p:cNvPr>
          <p:cNvSpPr>
            <a:spLocks noGrp="1"/>
          </p:cNvSpPr>
          <p:nvPr>
            <p:ph type="body" idx="1"/>
          </p:nvPr>
        </p:nvSpPr>
        <p:spPr>
          <a:solidFill>
            <a:srgbClr val="0070C0"/>
          </a:solidFill>
        </p:spPr>
        <p:txBody>
          <a:bodyPr>
            <a:normAutofit/>
          </a:bodyPr>
          <a:lstStyle/>
          <a:p>
            <a:pPr algn="ctr"/>
            <a:r>
              <a:rPr lang="en-US" sz="4400" b="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86551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919AEB2-B3E0-5A11-2C55-AA9AE4E1C3CC}"/>
              </a:ext>
            </a:extLst>
          </p:cNvPr>
          <p:cNvSpPr>
            <a:spLocks noGrp="1" noChangeArrowheads="1"/>
          </p:cNvSpPr>
          <p:nvPr>
            <p:ph type="title"/>
          </p:nvPr>
        </p:nvSpPr>
        <p:spPr>
          <a:xfrm>
            <a:off x="1154954" y="484718"/>
            <a:ext cx="8761413" cy="706964"/>
          </a:xfrm>
        </p:spPr>
        <p:txBody>
          <a:bodyPr/>
          <a:lstStyle/>
          <a:p>
            <a:pPr algn="ctr" eaLnBrk="1" hangingPunct="1"/>
            <a:r>
              <a:rPr lang="en-US" altLang="en-US" sz="4800" dirty="0">
                <a:solidFill>
                  <a:schemeClr val="bg1"/>
                </a:solidFill>
                <a:latin typeface="Arial Narrow" panose="020B0606020202030204" pitchFamily="34" charset="0"/>
              </a:rPr>
              <a:t>Proactively  defined</a:t>
            </a:r>
          </a:p>
        </p:txBody>
      </p:sp>
      <p:sp>
        <p:nvSpPr>
          <p:cNvPr id="13315" name="Rectangle 3">
            <a:extLst>
              <a:ext uri="{FF2B5EF4-FFF2-40B4-BE49-F238E27FC236}">
                <a16:creationId xmlns:a16="http://schemas.microsoft.com/office/drawing/2014/main" id="{C19A5325-ECF9-163C-981E-BC88E0E5B6FE}"/>
              </a:ext>
            </a:extLst>
          </p:cNvPr>
          <p:cNvSpPr>
            <a:spLocks noGrp="1" noChangeArrowheads="1"/>
          </p:cNvSpPr>
          <p:nvPr>
            <p:ph idx="1"/>
          </p:nvPr>
        </p:nvSpPr>
        <p:spPr>
          <a:xfrm>
            <a:off x="351692" y="2293033"/>
            <a:ext cx="11465170" cy="4346917"/>
          </a:xfrm>
        </p:spPr>
        <p:txBody>
          <a:bodyPr>
            <a:normAutofit/>
          </a:bodyPr>
          <a:lstStyle/>
          <a:p>
            <a:pPr eaLnBrk="1" hangingPunct="1"/>
            <a:r>
              <a:rPr lang="en-US" altLang="en-US" sz="4000" b="1" dirty="0">
                <a:solidFill>
                  <a:srgbClr val="003399"/>
                </a:solidFill>
                <a:latin typeface="Arial Narrow" panose="020B0606020202030204" pitchFamily="34" charset="0"/>
              </a:rPr>
              <a:t>Proactively means more than taking initiatives. </a:t>
            </a:r>
          </a:p>
          <a:p>
            <a:pPr eaLnBrk="1" hangingPunct="1"/>
            <a:r>
              <a:rPr lang="en-US" altLang="en-US" sz="4000" b="1" dirty="0">
                <a:solidFill>
                  <a:srgbClr val="003399"/>
                </a:solidFill>
                <a:latin typeface="Arial Narrow" panose="020B0606020202030204" pitchFamily="34" charset="0"/>
              </a:rPr>
              <a:t>It means that as human beings, we are responsible for our lives. </a:t>
            </a:r>
          </a:p>
          <a:p>
            <a:pPr eaLnBrk="1" hangingPunct="1"/>
            <a:r>
              <a:rPr lang="en-US" altLang="en-US" sz="4000" b="1" dirty="0">
                <a:solidFill>
                  <a:srgbClr val="003399"/>
                </a:solidFill>
                <a:latin typeface="Arial Narrow" panose="020B0606020202030204" pitchFamily="34" charset="0"/>
              </a:rPr>
              <a:t>Our behavior is a function of our decisions, not our conditions. </a:t>
            </a:r>
          </a:p>
          <a:p>
            <a:pPr eaLnBrk="1" hangingPunct="1"/>
            <a:endParaRPr lang="en-US" altLang="en-US" sz="3200" b="1" dirty="0">
              <a:solidFill>
                <a:srgbClr val="003399"/>
              </a:solidFill>
              <a:latin typeface="Arial Narrow" panose="020B0606020202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0" end="0"/>
                                            </p:txEl>
                                          </p:spTgt>
                                        </p:tgtEl>
                                        <p:attrNameLst>
                                          <p:attrName>style.visibility</p:attrName>
                                        </p:attrNameLst>
                                      </p:cBhvr>
                                      <p:to>
                                        <p:strVal val="visible"/>
                                      </p:to>
                                    </p:set>
                                    <p:anim calcmode="lin" valueType="num">
                                      <p:cBhvr additive="base">
                                        <p:cTn id="13"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 calcmode="lin" valueType="num">
                                      <p:cBhvr additive="base">
                                        <p:cTn id="19"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additive="base">
                                        <p:cTn id="25"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1DDD0-7D9C-8D7A-0A49-7BEC59B77DBB}"/>
              </a:ext>
            </a:extLst>
          </p:cNvPr>
          <p:cNvSpPr>
            <a:spLocks noGrp="1"/>
          </p:cNvSpPr>
          <p:nvPr>
            <p:ph type="ctrTitle"/>
          </p:nvPr>
        </p:nvSpPr>
        <p:spPr>
          <a:xfrm>
            <a:off x="1320539" y="516080"/>
            <a:ext cx="8825658" cy="861420"/>
          </a:xfrm>
        </p:spPr>
        <p:txBody>
          <a:bodyPr/>
          <a:lstStyle/>
          <a:p>
            <a:r>
              <a:rPr lang="en-US" sz="4800" dirty="0">
                <a:latin typeface="Arial Narrow" panose="020B0606020202030204" pitchFamily="34" charset="0"/>
              </a:rPr>
              <a:t>Be proactive for your life</a:t>
            </a:r>
          </a:p>
        </p:txBody>
      </p:sp>
      <p:sp>
        <p:nvSpPr>
          <p:cNvPr id="3" name="Subtitle 2">
            <a:extLst>
              <a:ext uri="{FF2B5EF4-FFF2-40B4-BE49-F238E27FC236}">
                <a16:creationId xmlns:a16="http://schemas.microsoft.com/office/drawing/2014/main" id="{68E161E0-8314-2D1D-2BD7-76857F600265}"/>
              </a:ext>
            </a:extLst>
          </p:cNvPr>
          <p:cNvSpPr>
            <a:spLocks noGrp="1"/>
          </p:cNvSpPr>
          <p:nvPr>
            <p:ph type="subTitle" idx="1"/>
          </p:nvPr>
        </p:nvSpPr>
        <p:spPr>
          <a:xfrm>
            <a:off x="799514" y="1585166"/>
            <a:ext cx="10592972" cy="4140385"/>
          </a:xfrm>
        </p:spPr>
        <p:txBody>
          <a:bodyPr>
            <a:noAutofit/>
          </a:bodyPr>
          <a:lstStyle/>
          <a:p>
            <a:r>
              <a:rPr lang="en-US" sz="4000" cap="none" dirty="0">
                <a:solidFill>
                  <a:schemeClr val="bg1"/>
                </a:solidFill>
                <a:effectLst/>
                <a:latin typeface="Arial Narrow" panose="020B0606020202030204" pitchFamily="34" charset="0"/>
                <a:ea typeface="Segoe UI Light" panose="020B0502040204020203" pitchFamily="34" charset="0"/>
              </a:rPr>
              <a:t>Simply put, being proactive means taking responsibility.  If you’re not in charge of your life, nothing else is really possible.  Choose not to be a victim, to be reactive, or to blame others.</a:t>
            </a:r>
            <a:endParaRPr lang="en-US" sz="4000" cap="none"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18874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D9C8D-CBAB-FFB4-35F3-8F0BADA5B993}"/>
              </a:ext>
            </a:extLst>
          </p:cNvPr>
          <p:cNvSpPr>
            <a:spLocks noGrp="1"/>
          </p:cNvSpPr>
          <p:nvPr>
            <p:ph type="ctrTitle"/>
          </p:nvPr>
        </p:nvSpPr>
        <p:spPr>
          <a:xfrm>
            <a:off x="1065762" y="472190"/>
            <a:ext cx="9144000" cy="751407"/>
          </a:xfrm>
        </p:spPr>
        <p:txBody>
          <a:bodyPr>
            <a:normAutofit fontScale="90000"/>
          </a:bodyPr>
          <a:lstStyle/>
          <a:p>
            <a:pPr algn="ctr"/>
            <a:r>
              <a:rPr lang="en-US" sz="5300" dirty="0">
                <a:latin typeface="Arial Narrow" panose="020B0606020202030204" pitchFamily="34" charset="0"/>
                <a:ea typeface="Segoe UI Light" panose="020B0502040204020203" pitchFamily="34" charset="0"/>
                <a:cs typeface="Times New Roman" panose="02020603050405020304" pitchFamily="18" charset="0"/>
              </a:rPr>
              <a:t>Story Be Proactive</a:t>
            </a:r>
            <a:endParaRPr lang="en-US" dirty="0">
              <a:latin typeface="Arial Narrow" panose="020B0606020202030204" pitchFamily="34" charset="0"/>
            </a:endParaRPr>
          </a:p>
        </p:txBody>
      </p:sp>
      <p:sp>
        <p:nvSpPr>
          <p:cNvPr id="3" name="Subtitle 2">
            <a:extLst>
              <a:ext uri="{FF2B5EF4-FFF2-40B4-BE49-F238E27FC236}">
                <a16:creationId xmlns:a16="http://schemas.microsoft.com/office/drawing/2014/main" id="{365E0ADB-F993-2B4E-F324-1BE930753173}"/>
              </a:ext>
            </a:extLst>
          </p:cNvPr>
          <p:cNvSpPr>
            <a:spLocks noGrp="1"/>
          </p:cNvSpPr>
          <p:nvPr>
            <p:ph type="subTitle" idx="1"/>
          </p:nvPr>
        </p:nvSpPr>
        <p:spPr>
          <a:xfrm>
            <a:off x="464235" y="1223597"/>
            <a:ext cx="11243084" cy="5634403"/>
          </a:xfrm>
        </p:spPr>
        <p:txBody>
          <a:bodyPr>
            <a:normAutofit/>
          </a:bodyPr>
          <a:lstStyle/>
          <a:p>
            <a: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One day a farmer, walking down the street in a small town came across a large stone in the middle of his path. The farmer complained: "who could be so careless as to leave such a big stone on the road? Why does  someone not remove it?" He went away complaining.</a:t>
            </a:r>
            <a:b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br>
            <a: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The next day, the same thing happened with a milkman. He too went away grumbling but left the stone as it was. Then one day, a student came across the stone. Worried that someone may fall over it and hurt himself, he decided to push it aside. He pushed long and hard all by himself and eventually managed to remove the stone from the path. </a:t>
            </a:r>
            <a:b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br>
            <a: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He came back and noticed a piece of paper where the stone was kept. He picked the paper and opened it. Inside was written, "you are the true wealth of this nation.“ There are two kinds of people - talkers and doers.</a:t>
            </a:r>
            <a:b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br>
            <a:r>
              <a:rPr lang="en-US" sz="2500" cap="none" dirty="0">
                <a:solidFill>
                  <a:schemeClr val="bg1"/>
                </a:solidFill>
                <a:effectLst/>
                <a:latin typeface="Arial Narrow" panose="020B0606020202030204" pitchFamily="34" charset="0"/>
                <a:ea typeface="Segoe UI Light" panose="020B0502040204020203" pitchFamily="34" charset="0"/>
                <a:cs typeface="Times New Roman" panose="02020603050405020304" pitchFamily="18" charset="0"/>
              </a:rPr>
              <a:t>Talkers merely talk, while doers do. The moral of this story is that if you don't want to get involved you have no right to criticize. Become the change you wish to see in this world. Service to society is the rent we pay- for the space we occupy on this earth </a:t>
            </a:r>
          </a:p>
          <a:p>
            <a:endParaRPr lang="en-US" sz="2800" cap="none"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43582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9FA9-4700-A9CA-40DD-73DE8A2B1FC6}"/>
              </a:ext>
            </a:extLst>
          </p:cNvPr>
          <p:cNvSpPr>
            <a:spLocks noGrp="1"/>
          </p:cNvSpPr>
          <p:nvPr>
            <p:ph type="ctrTitle"/>
          </p:nvPr>
        </p:nvSpPr>
        <p:spPr>
          <a:xfrm>
            <a:off x="1524000" y="664212"/>
            <a:ext cx="9144000" cy="916299"/>
          </a:xfrm>
        </p:spPr>
        <p:txBody>
          <a:bodyPr/>
          <a:lstStyle/>
          <a:p>
            <a:pPr algn="ctr"/>
            <a:r>
              <a:rPr lang="en-US" sz="4800" dirty="0">
                <a:latin typeface="Arial Narrow" panose="020B0606020202030204" pitchFamily="34" charset="0"/>
              </a:rPr>
              <a:t>Proactive Focus</a:t>
            </a:r>
          </a:p>
        </p:txBody>
      </p:sp>
      <p:sp>
        <p:nvSpPr>
          <p:cNvPr id="3" name="Subtitle 2">
            <a:extLst>
              <a:ext uri="{FF2B5EF4-FFF2-40B4-BE49-F238E27FC236}">
                <a16:creationId xmlns:a16="http://schemas.microsoft.com/office/drawing/2014/main" id="{EC27EA9A-9063-4CDA-4ED5-C681301D8D34}"/>
              </a:ext>
            </a:extLst>
          </p:cNvPr>
          <p:cNvSpPr>
            <a:spLocks noGrp="1"/>
          </p:cNvSpPr>
          <p:nvPr>
            <p:ph type="subTitle" idx="1"/>
          </p:nvPr>
        </p:nvSpPr>
        <p:spPr>
          <a:xfrm>
            <a:off x="569627" y="1580511"/>
            <a:ext cx="11047750" cy="4613277"/>
          </a:xfrm>
        </p:spPr>
        <p:txBody>
          <a:bodyPr>
            <a:normAutofit/>
          </a:bodyPr>
          <a:lstStyle/>
          <a:p>
            <a:pPr marL="457200" indent="-457200" algn="just">
              <a:buFont typeface="Wingdings" panose="05000000000000000000" pitchFamily="2" charset="2"/>
              <a:buChar char="q"/>
            </a:pPr>
            <a:r>
              <a:rPr lang="en-US" sz="3600" b="0" i="0" u="none" strike="noStrike" cap="none" baseline="0" dirty="0">
                <a:solidFill>
                  <a:schemeClr val="bg1"/>
                </a:solidFill>
                <a:latin typeface="Arial Narrow" panose="020B0606020202030204" pitchFamily="34" charset="0"/>
              </a:rPr>
              <a:t>Pro-active focus is positive energy;</a:t>
            </a:r>
            <a:endParaRPr lang="en-US" sz="3600" cap="none" dirty="0">
              <a:solidFill>
                <a:schemeClr val="bg1"/>
              </a:solidFill>
              <a:latin typeface="Arial Narrow" panose="020B0606020202030204" pitchFamily="34" charset="0"/>
            </a:endParaRPr>
          </a:p>
          <a:p>
            <a:pPr marL="457200" indent="-457200" algn="just">
              <a:buFont typeface="Wingdings" panose="05000000000000000000" pitchFamily="2" charset="2"/>
              <a:buChar char="q"/>
            </a:pPr>
            <a:r>
              <a:rPr lang="en-US" sz="3600" b="0" i="0" u="none" strike="noStrike" cap="none" baseline="0" dirty="0">
                <a:solidFill>
                  <a:schemeClr val="bg1"/>
                </a:solidFill>
                <a:latin typeface="Arial Narrow" panose="020B0606020202030204" pitchFamily="34" charset="0"/>
              </a:rPr>
              <a:t>“Pro-active focus” is concerned with principle valued centeredness; </a:t>
            </a:r>
          </a:p>
          <a:p>
            <a:pPr marL="457200" indent="-457200" algn="just">
              <a:buFont typeface="Wingdings" panose="05000000000000000000" pitchFamily="2" charset="2"/>
              <a:buChar char="q"/>
            </a:pPr>
            <a:r>
              <a:rPr lang="en-US" sz="3600" b="0" i="0" u="none" strike="noStrike" cap="none" baseline="0" dirty="0">
                <a:solidFill>
                  <a:schemeClr val="bg1"/>
                </a:solidFill>
                <a:latin typeface="Arial Narrow" panose="020B0606020202030204" pitchFamily="34" charset="0"/>
              </a:rPr>
              <a:t>It brings empowerment, confidence and self-independence; </a:t>
            </a:r>
          </a:p>
          <a:p>
            <a:pPr marL="457200" indent="-457200" algn="just">
              <a:buFont typeface="Wingdings" panose="05000000000000000000" pitchFamily="2" charset="2"/>
              <a:buChar char="q"/>
            </a:pPr>
            <a:r>
              <a:rPr lang="en-US" sz="3600" b="0" i="0" u="none" strike="noStrike" cap="none" baseline="0" dirty="0">
                <a:solidFill>
                  <a:schemeClr val="bg1"/>
                </a:solidFill>
                <a:latin typeface="Arial Narrow" panose="020B0606020202030204" pitchFamily="34" charset="0"/>
              </a:rPr>
              <a:t>The </a:t>
            </a:r>
            <a:r>
              <a:rPr lang="en-US" sz="3600" b="0" i="0" u="none" strike="noStrike" cap="none" baseline="0" dirty="0" err="1">
                <a:solidFill>
                  <a:schemeClr val="bg1"/>
                </a:solidFill>
                <a:latin typeface="Arial Narrow" panose="020B0606020202030204" pitchFamily="34" charset="0"/>
              </a:rPr>
              <a:t>behaviour</a:t>
            </a:r>
            <a:r>
              <a:rPr lang="en-US" sz="3600" b="0" i="0" u="none" strike="noStrike" cap="none" baseline="0" dirty="0">
                <a:solidFill>
                  <a:schemeClr val="bg1"/>
                </a:solidFill>
                <a:latin typeface="Arial Narrow" panose="020B0606020202030204" pitchFamily="34" charset="0"/>
              </a:rPr>
              <a:t> of a pro-active person includes being value-driven;</a:t>
            </a:r>
          </a:p>
          <a:p>
            <a:pPr marL="457200" indent="-457200" algn="just">
              <a:buFont typeface="Wingdings" panose="05000000000000000000" pitchFamily="2" charset="2"/>
              <a:buChar char="q"/>
            </a:pPr>
            <a:r>
              <a:rPr lang="en-US" sz="3600" b="0" i="0" u="none" strike="noStrike" cap="none" baseline="0" dirty="0">
                <a:solidFill>
                  <a:schemeClr val="bg1"/>
                </a:solidFill>
                <a:latin typeface="Arial Narrow" panose="020B0606020202030204" pitchFamily="34" charset="0"/>
              </a:rPr>
              <a:t>It is the ability to read reality accurately.</a:t>
            </a:r>
            <a:endParaRPr lang="en-US" sz="3600" cap="none"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02542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745EE-D2C0-97D6-84EB-1A0202D70541}"/>
              </a:ext>
            </a:extLst>
          </p:cNvPr>
          <p:cNvSpPr>
            <a:spLocks noGrp="1"/>
          </p:cNvSpPr>
          <p:nvPr>
            <p:ph type="ctrTitle"/>
          </p:nvPr>
        </p:nvSpPr>
        <p:spPr>
          <a:xfrm>
            <a:off x="1032958" y="506437"/>
            <a:ext cx="8825658" cy="675249"/>
          </a:xfrm>
        </p:spPr>
        <p:txBody>
          <a:bodyPr/>
          <a:lstStyle/>
          <a:p>
            <a:pPr algn="ctr"/>
            <a:br>
              <a:rPr lang="en-US" dirty="0">
                <a:latin typeface="-apple-system"/>
              </a:rPr>
            </a:br>
            <a:br>
              <a:rPr lang="en-US" dirty="0">
                <a:latin typeface="-apple-system"/>
              </a:rPr>
            </a:br>
            <a:br>
              <a:rPr lang="en-US" dirty="0">
                <a:latin typeface="-apple-system"/>
              </a:rPr>
            </a:br>
            <a:r>
              <a:rPr lang="en-US" sz="4400" dirty="0">
                <a:latin typeface="-apple-system"/>
              </a:rPr>
              <a:t>Reactive focus</a:t>
            </a:r>
            <a:endParaRPr lang="en-US" dirty="0"/>
          </a:p>
        </p:txBody>
      </p:sp>
      <p:sp>
        <p:nvSpPr>
          <p:cNvPr id="3" name="Subtitle 2">
            <a:extLst>
              <a:ext uri="{FF2B5EF4-FFF2-40B4-BE49-F238E27FC236}">
                <a16:creationId xmlns:a16="http://schemas.microsoft.com/office/drawing/2014/main" id="{D823E1A6-6AD3-22D0-DF1A-008A76BCB0D7}"/>
              </a:ext>
            </a:extLst>
          </p:cNvPr>
          <p:cNvSpPr>
            <a:spLocks noGrp="1"/>
          </p:cNvSpPr>
          <p:nvPr>
            <p:ph type="subTitle" idx="1"/>
          </p:nvPr>
        </p:nvSpPr>
        <p:spPr>
          <a:xfrm>
            <a:off x="595532" y="1181685"/>
            <a:ext cx="11010314" cy="5169877"/>
          </a:xfrm>
        </p:spPr>
        <p:txBody>
          <a:bodyPr>
            <a:normAutofit/>
          </a:bodyPr>
          <a:lstStyle/>
          <a:p>
            <a:pPr marL="457200" indent="-457200" algn="just">
              <a:buFont typeface="Wingdings" panose="05000000000000000000" pitchFamily="2" charset="2"/>
              <a:buChar char="q"/>
            </a:pPr>
            <a:r>
              <a:rPr lang="en-US" sz="3200" b="0" i="0" u="none" strike="noStrike" cap="none" baseline="0" dirty="0">
                <a:solidFill>
                  <a:schemeClr val="bg1"/>
                </a:solidFill>
                <a:latin typeface="Arial Narrow" panose="020B0606020202030204" pitchFamily="34" charset="0"/>
              </a:rPr>
              <a:t>Re-active focus is concerned with external things.</a:t>
            </a:r>
          </a:p>
          <a:p>
            <a:pPr marL="457200" indent="-457200" algn="just">
              <a:buFont typeface="Wingdings" panose="05000000000000000000" pitchFamily="2" charset="2"/>
              <a:buChar char="q"/>
            </a:pPr>
            <a:r>
              <a:rPr lang="en-US" sz="3200" b="0" i="0" u="none" strike="noStrike" cap="none" baseline="0" dirty="0">
                <a:solidFill>
                  <a:schemeClr val="bg1"/>
                </a:solidFill>
                <a:latin typeface="Arial Narrow" panose="020B0606020202030204" pitchFamily="34" charset="0"/>
              </a:rPr>
              <a:t>Re-active focus is concerned with weaknesses based on circumstance.</a:t>
            </a:r>
          </a:p>
          <a:p>
            <a:pPr marL="457200" indent="-457200" algn="just">
              <a:buFont typeface="Wingdings" panose="05000000000000000000" pitchFamily="2" charset="2"/>
              <a:buChar char="q"/>
            </a:pPr>
            <a:r>
              <a:rPr lang="en-US" sz="3200" b="0" i="0" u="none" strike="noStrike" cap="none" baseline="0" dirty="0">
                <a:solidFill>
                  <a:schemeClr val="bg1"/>
                </a:solidFill>
                <a:latin typeface="Arial Narrow" panose="020B0606020202030204" pitchFamily="34" charset="0"/>
              </a:rPr>
              <a:t>It is when people worry on things to which they have no control. </a:t>
            </a:r>
          </a:p>
          <a:p>
            <a:pPr marL="457200" indent="-457200" algn="just">
              <a:buFont typeface="Wingdings" panose="05000000000000000000" pitchFamily="2" charset="2"/>
              <a:buChar char="q"/>
            </a:pPr>
            <a:r>
              <a:rPr lang="en-US" sz="3200" b="0" i="0" u="none" strike="noStrike" cap="none" baseline="0" dirty="0">
                <a:solidFill>
                  <a:schemeClr val="bg1"/>
                </a:solidFill>
                <a:latin typeface="Arial Narrow" panose="020B0606020202030204" pitchFamily="34" charset="0"/>
              </a:rPr>
              <a:t>“Re-active people” focus their efforts on feelings (outside stimulus). </a:t>
            </a:r>
          </a:p>
          <a:p>
            <a:pPr marL="457200" indent="-457200" algn="just">
              <a:buFont typeface="Wingdings" panose="05000000000000000000" pitchFamily="2" charset="2"/>
              <a:buChar char="q"/>
            </a:pPr>
            <a:r>
              <a:rPr lang="en-US" sz="3200" cap="none" dirty="0" err="1">
                <a:solidFill>
                  <a:schemeClr val="bg1"/>
                </a:solidFill>
                <a:latin typeface="Arial Narrow" panose="020B0606020202030204" pitchFamily="34" charset="0"/>
              </a:rPr>
              <a:t>Thair</a:t>
            </a:r>
            <a:r>
              <a:rPr lang="en-US" sz="3200" b="0" i="0" u="none" strike="noStrike" cap="none" baseline="0" dirty="0">
                <a:solidFill>
                  <a:schemeClr val="bg1"/>
                </a:solidFill>
                <a:latin typeface="Arial Narrow" panose="020B0606020202030204" pitchFamily="34" charset="0"/>
              </a:rPr>
              <a:t> behavior leads to increased feelings of inadequacy, helplessness and dependence on others. </a:t>
            </a:r>
          </a:p>
          <a:p>
            <a:pPr marL="457200" indent="-457200" algn="just">
              <a:buFont typeface="Wingdings" panose="05000000000000000000" pitchFamily="2" charset="2"/>
              <a:buChar char="q"/>
            </a:pPr>
            <a:r>
              <a:rPr lang="en-US" sz="3200" b="0" i="0" u="none" strike="noStrike" cap="none" baseline="0" dirty="0">
                <a:solidFill>
                  <a:schemeClr val="bg1"/>
                </a:solidFill>
                <a:latin typeface="Arial Narrow" panose="020B0606020202030204" pitchFamily="34" charset="0"/>
              </a:rPr>
              <a:t>They also include things such as blaming, accusing attitudes, reactive language and increased feeling of victimization. </a:t>
            </a:r>
          </a:p>
        </p:txBody>
      </p:sp>
    </p:spTree>
    <p:extLst>
      <p:ext uri="{BB962C8B-B14F-4D97-AF65-F5344CB8AC3E}">
        <p14:creationId xmlns:p14="http://schemas.microsoft.com/office/powerpoint/2010/main" val="170927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9793A-AA29-01FB-FAF0-1DFF721567B0}"/>
              </a:ext>
            </a:extLst>
          </p:cNvPr>
          <p:cNvSpPr>
            <a:spLocks noGrp="1"/>
          </p:cNvSpPr>
          <p:nvPr>
            <p:ph type="ctrTitle"/>
          </p:nvPr>
        </p:nvSpPr>
        <p:spPr>
          <a:xfrm>
            <a:off x="1269167" y="447808"/>
            <a:ext cx="9144000" cy="541544"/>
          </a:xfrm>
        </p:spPr>
        <p:txBody>
          <a:bodyPr>
            <a:noAutofit/>
          </a:bodyPr>
          <a:lstStyle/>
          <a:p>
            <a:pPr algn="ctr"/>
            <a:r>
              <a:rPr lang="en-US" sz="3600" dirty="0">
                <a:latin typeface="Arial Narrow" panose="020B0606020202030204" pitchFamily="34" charset="0"/>
              </a:rPr>
              <a:t>Story</a:t>
            </a:r>
          </a:p>
        </p:txBody>
      </p:sp>
      <p:sp>
        <p:nvSpPr>
          <p:cNvPr id="3" name="Subtitle 2">
            <a:extLst>
              <a:ext uri="{FF2B5EF4-FFF2-40B4-BE49-F238E27FC236}">
                <a16:creationId xmlns:a16="http://schemas.microsoft.com/office/drawing/2014/main" id="{53D315AB-EFE8-0269-1481-8AB42F881C47}"/>
              </a:ext>
            </a:extLst>
          </p:cNvPr>
          <p:cNvSpPr>
            <a:spLocks noGrp="1"/>
          </p:cNvSpPr>
          <p:nvPr>
            <p:ph type="subTitle" idx="1"/>
          </p:nvPr>
        </p:nvSpPr>
        <p:spPr>
          <a:xfrm>
            <a:off x="504668" y="989352"/>
            <a:ext cx="11182663" cy="5420840"/>
          </a:xfrm>
        </p:spPr>
        <p:txBody>
          <a:bodyPr>
            <a:noAutofit/>
          </a:bodyPr>
          <a:lstStyle/>
          <a:p>
            <a:pPr marL="0" marR="0" algn="just">
              <a:spcBef>
                <a:spcPts val="1000"/>
              </a:spcBef>
              <a:buNone/>
            </a:pPr>
            <a:r>
              <a:rPr lang="en-US" sz="3000" b="0" cap="none" dirty="0">
                <a:solidFill>
                  <a:schemeClr val="bg1"/>
                </a:solidFill>
                <a:effectLst/>
                <a:latin typeface="Arial Narrow" panose="020B0606020202030204" pitchFamily="34" charset="0"/>
                <a:ea typeface="Times New Roman" panose="02020603050405020304" pitchFamily="18" charset="0"/>
                <a:cs typeface="Times New Roman" panose="02020603050405020304" pitchFamily="18" charset="0"/>
              </a:rPr>
              <a:t>A boy was born to a couple after eleven years of marriage. They were a loving couple and the boy was the gem of their eyes. </a:t>
            </a:r>
            <a:r>
              <a:rPr lang="en-US" sz="3000" cap="none" dirty="0">
                <a:solidFill>
                  <a:schemeClr val="bg1"/>
                </a:solidFill>
                <a:effectLst/>
                <a:latin typeface="Arial Narrow" panose="020B0606020202030204" pitchFamily="34" charset="0"/>
                <a:ea typeface="Times New Roman" panose="02020603050405020304" pitchFamily="18" charset="0"/>
              </a:rPr>
              <a:t>When the boy was around two years old, one morning the husband saw a medicine bottle open. He was late for office so he asked his wife to cap the bottle and keep it in the cupboard. His wife, preoccupied in the kitchen totally forgot the matter. The boy saw the bottle and playfully went to the bottle fascinated by its color and drank it all. It happened to be a poisonous medicine meant for adults in small dosages. When the child collapsed the mother hurried him to the hospital, where he died. The mother was stunned. She was terrified how to face her husband. When the distraught father came to the hospital and saw the dead child, </a:t>
            </a:r>
            <a:r>
              <a:rPr lang="en-US" sz="3000" b="0" cap="none" dirty="0">
                <a:solidFill>
                  <a:schemeClr val="bg1"/>
                </a:solidFill>
                <a:effectLst/>
                <a:latin typeface="Arial Narrow" panose="020B0606020202030204" pitchFamily="34" charset="0"/>
                <a:ea typeface="Times New Roman" panose="02020603050405020304" pitchFamily="18" charset="0"/>
                <a:cs typeface="Times New Roman" panose="02020603050405020304" pitchFamily="18" charset="0"/>
              </a:rPr>
              <a:t>he looked at his wife and uttered just five words</a:t>
            </a:r>
            <a:endParaRPr lang="en-US" sz="3000" cap="none" dirty="0">
              <a:solidFill>
                <a:schemeClr val="bg1"/>
              </a:solidFill>
              <a:latin typeface="Arial Narrow" panose="020B0606020202030204" pitchFamily="34" charset="0"/>
            </a:endParaRPr>
          </a:p>
        </p:txBody>
      </p:sp>
      <p:sp>
        <p:nvSpPr>
          <p:cNvPr id="5" name="TextBox 4">
            <a:extLst>
              <a:ext uri="{FF2B5EF4-FFF2-40B4-BE49-F238E27FC236}">
                <a16:creationId xmlns:a16="http://schemas.microsoft.com/office/drawing/2014/main" id="{9DC1D795-C80F-4363-94E8-F6A36FEB432B}"/>
              </a:ext>
            </a:extLst>
          </p:cNvPr>
          <p:cNvSpPr txBox="1"/>
          <p:nvPr/>
        </p:nvSpPr>
        <p:spPr>
          <a:xfrm>
            <a:off x="10413167" y="6410192"/>
            <a:ext cx="1536896" cy="400110"/>
          </a:xfrm>
          <a:prstGeom prst="rect">
            <a:avLst/>
          </a:prstGeom>
          <a:noFill/>
        </p:spPr>
        <p:txBody>
          <a:bodyPr wrap="square">
            <a:spAutoFit/>
          </a:bodyPr>
          <a:lstStyle/>
          <a:p>
            <a:r>
              <a:rPr lang="en-US" sz="1800" b="0" cap="none"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a:t>
            </a:r>
            <a:r>
              <a:rPr lang="en-US" sz="2000" b="0" cap="none" dirty="0">
                <a:solidFill>
                  <a:srgbClr val="FF0000"/>
                </a:solidFill>
                <a:effectLst/>
                <a:latin typeface="Arial Narrow" panose="020B0606020202030204" pitchFamily="34" charset="0"/>
                <a:ea typeface="Times New Roman" panose="02020603050405020304" pitchFamily="18" charset="0"/>
                <a:cs typeface="Times New Roman" panose="02020603050405020304" pitchFamily="18" charset="0"/>
              </a:rPr>
              <a:t>Continue……</a:t>
            </a:r>
            <a:endParaRPr lang="en-US" dirty="0">
              <a:solidFill>
                <a:srgbClr val="FF0000"/>
              </a:solidFill>
            </a:endParaRPr>
          </a:p>
        </p:txBody>
      </p:sp>
    </p:spTree>
    <p:extLst>
      <p:ext uri="{BB962C8B-B14F-4D97-AF65-F5344CB8AC3E}">
        <p14:creationId xmlns:p14="http://schemas.microsoft.com/office/powerpoint/2010/main" val="33749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9793A-AA29-01FB-FAF0-1DFF721567B0}"/>
              </a:ext>
            </a:extLst>
          </p:cNvPr>
          <p:cNvSpPr>
            <a:spLocks noGrp="1"/>
          </p:cNvSpPr>
          <p:nvPr>
            <p:ph type="ctrTitle"/>
          </p:nvPr>
        </p:nvSpPr>
        <p:spPr>
          <a:xfrm>
            <a:off x="1269167" y="447808"/>
            <a:ext cx="9144000" cy="541544"/>
          </a:xfrm>
        </p:spPr>
        <p:txBody>
          <a:bodyPr>
            <a:noAutofit/>
          </a:bodyPr>
          <a:lstStyle/>
          <a:p>
            <a:pPr algn="ctr"/>
            <a:r>
              <a:rPr lang="en-US" sz="4000" dirty="0">
                <a:latin typeface="Arial Narrow" panose="020B0606020202030204" pitchFamily="34" charset="0"/>
              </a:rPr>
              <a:t>Story</a:t>
            </a:r>
          </a:p>
        </p:txBody>
      </p:sp>
      <p:sp>
        <p:nvSpPr>
          <p:cNvPr id="3" name="Subtitle 2">
            <a:extLst>
              <a:ext uri="{FF2B5EF4-FFF2-40B4-BE49-F238E27FC236}">
                <a16:creationId xmlns:a16="http://schemas.microsoft.com/office/drawing/2014/main" id="{53D315AB-EFE8-0269-1481-8AB42F881C47}"/>
              </a:ext>
            </a:extLst>
          </p:cNvPr>
          <p:cNvSpPr>
            <a:spLocks noGrp="1"/>
          </p:cNvSpPr>
          <p:nvPr>
            <p:ph type="subTitle" idx="1"/>
          </p:nvPr>
        </p:nvSpPr>
        <p:spPr>
          <a:xfrm>
            <a:off x="494675" y="989353"/>
            <a:ext cx="11182663" cy="5420840"/>
          </a:xfrm>
        </p:spPr>
        <p:txBody>
          <a:bodyPr>
            <a:normAutofit lnSpcReduction="10000"/>
          </a:bodyPr>
          <a:lstStyle/>
          <a:p>
            <a:pPr marL="0" marR="0" algn="just">
              <a:spcBef>
                <a:spcPts val="1000"/>
              </a:spcBef>
              <a:buNone/>
            </a:pPr>
            <a:r>
              <a:rPr lang="en-US" sz="4000" cap="none" dirty="0">
                <a:solidFill>
                  <a:schemeClr val="bg1"/>
                </a:solidFill>
                <a:effectLst/>
                <a:latin typeface="Arial Narrow" panose="020B0606020202030204" pitchFamily="34" charset="0"/>
                <a:ea typeface="Times New Roman" panose="02020603050405020304" pitchFamily="18" charset="0"/>
              </a:rPr>
              <a:t>The husband just said “I am with you darling“ the husband’s totally unexpected reaction is a proactive behavior. The child is dead. He can never be brought back to life. There is no point in finding fault with the mother. Besides, if only he had taken time to keep the bottle away, this would not have happened. No one is to be blamed. She had also lost her only child. What she needed at that moment was consolation and sympathy from the husband. That is what he gave her.</a:t>
            </a:r>
          </a:p>
          <a:p>
            <a:pPr algn="just"/>
            <a:endParaRPr lang="en-US" sz="2400" cap="none"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95783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378</TotalTime>
  <Words>1240</Words>
  <Application>Microsoft Office PowerPoint</Application>
  <PresentationFormat>Widescreen</PresentationFormat>
  <Paragraphs>107</Paragraphs>
  <Slides>23</Slides>
  <Notes>0</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Albertus Extra Bold</vt:lpstr>
      <vt:lpstr>-apple-system</vt:lpstr>
      <vt:lpstr>Arial</vt:lpstr>
      <vt:lpstr>Arial Narrow</vt:lpstr>
      <vt:lpstr>Calibri</vt:lpstr>
      <vt:lpstr>Century Gothic</vt:lpstr>
      <vt:lpstr>Courier New</vt:lpstr>
      <vt:lpstr>Wingdings</vt:lpstr>
      <vt:lpstr>Wingdings 3</vt:lpstr>
      <vt:lpstr>Ion Boardroom</vt:lpstr>
      <vt:lpstr>PowerPoint Presentation</vt:lpstr>
      <vt:lpstr>Habit 1: Be Proactive </vt:lpstr>
      <vt:lpstr>Proactively  defined</vt:lpstr>
      <vt:lpstr>Be proactive for your life</vt:lpstr>
      <vt:lpstr>Story Be Proactive</vt:lpstr>
      <vt:lpstr>Proactive Focus</vt:lpstr>
      <vt:lpstr>   Reactive focus</vt:lpstr>
      <vt:lpstr>Story</vt:lpstr>
      <vt:lpstr>Story</vt:lpstr>
      <vt:lpstr>PowerPoint Presentation</vt:lpstr>
      <vt:lpstr>A Circle of Concern </vt:lpstr>
      <vt:lpstr>A Circle of Influence </vt:lpstr>
      <vt:lpstr>PowerPoint Presentation</vt:lpstr>
      <vt:lpstr>PowerPoint Presentation</vt:lpstr>
      <vt:lpstr>PowerPoint Presentation</vt:lpstr>
      <vt:lpstr>PowerPoint Presentation</vt:lpstr>
      <vt:lpstr>PowerPoint Presentation</vt:lpstr>
      <vt:lpstr>  Exercise on language</vt:lpstr>
      <vt:lpstr>Language of PROACTIVE and REACTIVE Managers of Microfinance </vt:lpstr>
      <vt:lpstr>Actions you can take to develop Habit 1 </vt:lpstr>
      <vt:lpstr>Exercise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abdur rahman</dc:creator>
  <cp:lastModifiedBy>BASHAR</cp:lastModifiedBy>
  <cp:revision>51</cp:revision>
  <dcterms:created xsi:type="dcterms:W3CDTF">2025-05-03T12:04:50Z</dcterms:created>
  <dcterms:modified xsi:type="dcterms:W3CDTF">2025-05-12T05:42:39Z</dcterms:modified>
</cp:coreProperties>
</file>